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Gelasio Semi Bold"/>
      <p:regular r:id="rId20"/>
    </p:embeddedFont>
    <p:embeddedFont>
      <p:font typeface="Gelasio Semi Bold"/>
      <p:regular r:id="rId21"/>
    </p:embeddedFont>
    <p:embeddedFont>
      <p:font typeface="Gelasio Semi Bold"/>
      <p:regular r:id="rId22"/>
    </p:embeddedFont>
    <p:embeddedFont>
      <p:font typeface="Gelasio Semi Bold"/>
      <p:regular r:id="rId23"/>
    </p:embeddedFont>
    <p:embeddedFont>
      <p:font typeface="Gelasio"/>
      <p:regular r:id="rId24"/>
    </p:embeddedFont>
    <p:embeddedFont>
      <p:font typeface="Gelasio"/>
      <p:regular r:id="rId25"/>
    </p:embeddedFont>
    <p:embeddedFont>
      <p:font typeface="Gelasio"/>
      <p:regular r:id="rId26"/>
    </p:embeddedFont>
    <p:embeddedFont>
      <p:font typeface="Gelasio"/>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1655088"/>
            <a:ext cx="4919424" cy="4919424"/>
          </a:xfrm>
          <a:prstGeom prst="rect">
            <a:avLst/>
          </a:prstGeom>
        </p:spPr>
      </p:pic>
      <p:sp>
        <p:nvSpPr>
          <p:cNvPr id="4" name="Text 0"/>
          <p:cNvSpPr/>
          <p:nvPr/>
        </p:nvSpPr>
        <p:spPr>
          <a:xfrm>
            <a:off x="793790" y="1846659"/>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PawConnect: Revolutionizing Pet Adoption</a:t>
            </a:r>
            <a:endParaRPr lang="en-US" sz="4450" dirty="0"/>
          </a:p>
        </p:txBody>
      </p:sp>
      <p:sp>
        <p:nvSpPr>
          <p:cNvPr id="5" name="Text 1"/>
          <p:cNvSpPr/>
          <p:nvPr/>
        </p:nvSpPr>
        <p:spPr>
          <a:xfrm>
            <a:off x="793790" y="431315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Connecting people with pets in the Kumaon and Hill regions for a better tomorrow. PawConnect bridges the gap between stray animals and loving homes, creating a compassionate community committed to animal welfare. </a:t>
            </a:r>
            <a:endParaRPr lang="en-US" sz="1750" dirty="0"/>
          </a:p>
        </p:txBody>
      </p:sp>
      <p:sp>
        <p:nvSpPr>
          <p:cNvPr id="6" name="Text 2"/>
          <p:cNvSpPr/>
          <p:nvPr/>
        </p:nvSpPr>
        <p:spPr>
          <a:xfrm>
            <a:off x="793790" y="565701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Our initiative aims to transform the pet adoption landscape in the Himalayas by combining technology and local efforts.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09136" y="557213"/>
            <a:ext cx="6177915" cy="633174"/>
          </a:xfrm>
          <a:prstGeom prst="rect">
            <a:avLst/>
          </a:prstGeom>
          <a:noFill/>
          <a:ln/>
        </p:spPr>
        <p:txBody>
          <a:bodyPr wrap="none" lIns="0" tIns="0" rIns="0" bIns="0" rtlCol="0" anchor="t"/>
          <a:lstStyle/>
          <a:p>
            <a:pPr algn="l" indent="0" marL="0">
              <a:lnSpc>
                <a:spcPts val="4950"/>
              </a:lnSpc>
              <a:buNone/>
            </a:pPr>
            <a:r>
              <a:rPr lang="en-US" sz="3950" dirty="0">
                <a:solidFill>
                  <a:srgbClr val="484237"/>
                </a:solidFill>
                <a:latin typeface="Gelasio Semi Bold" pitchFamily="34" charset="0"/>
                <a:ea typeface="Gelasio Semi Bold" pitchFamily="34" charset="-122"/>
                <a:cs typeface="Gelasio Semi Bold" pitchFamily="34" charset="-120"/>
              </a:rPr>
              <a:t>How PawConnect Works</a:t>
            </a:r>
            <a:endParaRPr lang="en-US" sz="3950" dirty="0"/>
          </a:p>
        </p:txBody>
      </p:sp>
      <p:pic>
        <p:nvPicPr>
          <p:cNvPr id="3" name="Image 0" descr="preencoded.png">    </p:cNvPr>
          <p:cNvPicPr>
            <a:picLocks noChangeAspect="1"/>
          </p:cNvPicPr>
          <p:nvPr/>
        </p:nvPicPr>
        <p:blipFill>
          <a:blip r:embed="rId1"/>
          <a:stretch>
            <a:fillRect/>
          </a:stretch>
        </p:blipFill>
        <p:spPr>
          <a:xfrm>
            <a:off x="709136" y="1595557"/>
            <a:ext cx="1013103" cy="1215747"/>
          </a:xfrm>
          <a:prstGeom prst="rect">
            <a:avLst/>
          </a:prstGeom>
        </p:spPr>
      </p:pic>
      <p:sp>
        <p:nvSpPr>
          <p:cNvPr id="4" name="Text 1"/>
          <p:cNvSpPr/>
          <p:nvPr/>
        </p:nvSpPr>
        <p:spPr>
          <a:xfrm>
            <a:off x="2026087" y="1798082"/>
            <a:ext cx="2999899" cy="316468"/>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Rescue &amp; Rehabilitation</a:t>
            </a:r>
            <a:endParaRPr lang="en-US" sz="1950" dirty="0"/>
          </a:p>
        </p:txBody>
      </p:sp>
      <p:sp>
        <p:nvSpPr>
          <p:cNvPr id="5" name="Text 2"/>
          <p:cNvSpPr/>
          <p:nvPr/>
        </p:nvSpPr>
        <p:spPr>
          <a:xfrm>
            <a:off x="2026087" y="2236113"/>
            <a:ext cx="11895177" cy="324207"/>
          </a:xfrm>
          <a:prstGeom prst="rect">
            <a:avLst/>
          </a:prstGeom>
          <a:noFill/>
          <a:ln/>
        </p:spPr>
        <p:txBody>
          <a:bodyPr wrap="none" lIns="0" tIns="0" rIns="0" bIns="0" rtlCol="0" anchor="t"/>
          <a:lstStyle/>
          <a:p>
            <a:pPr algn="l" indent="0" marL="0">
              <a:lnSpc>
                <a:spcPts val="2550"/>
              </a:lnSpc>
              <a:buNone/>
            </a:pPr>
            <a:r>
              <a:rPr lang="en-US" sz="1550" dirty="0">
                <a:solidFill>
                  <a:srgbClr val="746558"/>
                </a:solidFill>
                <a:latin typeface="Gelasio" pitchFamily="34" charset="0"/>
                <a:ea typeface="Gelasio" pitchFamily="34" charset="-122"/>
                <a:cs typeface="Gelasio" pitchFamily="34" charset="-120"/>
              </a:rPr>
              <a:t>Animals are rescued and cared for by partner NGOs to improve health and socialization.</a:t>
            </a:r>
            <a:endParaRPr lang="en-US" sz="1550" dirty="0"/>
          </a:p>
        </p:txBody>
      </p:sp>
      <p:pic>
        <p:nvPicPr>
          <p:cNvPr id="6" name="Image 1" descr="preencoded.png">    </p:cNvPr>
          <p:cNvPicPr>
            <a:picLocks noChangeAspect="1"/>
          </p:cNvPicPr>
          <p:nvPr/>
        </p:nvPicPr>
        <p:blipFill>
          <a:blip r:embed="rId2"/>
          <a:stretch>
            <a:fillRect/>
          </a:stretch>
        </p:blipFill>
        <p:spPr>
          <a:xfrm>
            <a:off x="709136" y="2811304"/>
            <a:ext cx="1013103" cy="1215747"/>
          </a:xfrm>
          <a:prstGeom prst="rect">
            <a:avLst/>
          </a:prstGeom>
        </p:spPr>
      </p:pic>
      <p:sp>
        <p:nvSpPr>
          <p:cNvPr id="7" name="Text 3"/>
          <p:cNvSpPr/>
          <p:nvPr/>
        </p:nvSpPr>
        <p:spPr>
          <a:xfrm>
            <a:off x="2026087" y="3013829"/>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Online Profiles</a:t>
            </a:r>
            <a:endParaRPr lang="en-US" sz="1950" dirty="0"/>
          </a:p>
        </p:txBody>
      </p:sp>
      <p:sp>
        <p:nvSpPr>
          <p:cNvPr id="8" name="Text 4"/>
          <p:cNvSpPr/>
          <p:nvPr/>
        </p:nvSpPr>
        <p:spPr>
          <a:xfrm>
            <a:off x="2026087" y="3451860"/>
            <a:ext cx="11895177" cy="324207"/>
          </a:xfrm>
          <a:prstGeom prst="rect">
            <a:avLst/>
          </a:prstGeom>
          <a:noFill/>
          <a:ln/>
        </p:spPr>
        <p:txBody>
          <a:bodyPr wrap="none" lIns="0" tIns="0" rIns="0" bIns="0" rtlCol="0" anchor="t"/>
          <a:lstStyle/>
          <a:p>
            <a:pPr algn="l" indent="0" marL="0">
              <a:lnSpc>
                <a:spcPts val="2550"/>
              </a:lnSpc>
              <a:buNone/>
            </a:pPr>
            <a:r>
              <a:rPr lang="en-US" sz="1550" dirty="0">
                <a:solidFill>
                  <a:srgbClr val="746558"/>
                </a:solidFill>
                <a:latin typeface="Gelasio" pitchFamily="34" charset="0"/>
                <a:ea typeface="Gelasio" pitchFamily="34" charset="-122"/>
                <a:cs typeface="Gelasio" pitchFamily="34" charset="-120"/>
              </a:rPr>
              <a:t>Pets receive detailed online profiles with photos for potential adopters to explore.</a:t>
            </a:r>
            <a:endParaRPr lang="en-US" sz="1550" dirty="0"/>
          </a:p>
        </p:txBody>
      </p:sp>
      <p:pic>
        <p:nvPicPr>
          <p:cNvPr id="9" name="Image 2" descr="preencoded.png">    </p:cNvPr>
          <p:cNvPicPr>
            <a:picLocks noChangeAspect="1"/>
          </p:cNvPicPr>
          <p:nvPr/>
        </p:nvPicPr>
        <p:blipFill>
          <a:blip r:embed="rId3"/>
          <a:stretch>
            <a:fillRect/>
          </a:stretch>
        </p:blipFill>
        <p:spPr>
          <a:xfrm>
            <a:off x="709136" y="4027051"/>
            <a:ext cx="1013103" cy="1215747"/>
          </a:xfrm>
          <a:prstGeom prst="rect">
            <a:avLst/>
          </a:prstGeom>
        </p:spPr>
      </p:pic>
      <p:sp>
        <p:nvSpPr>
          <p:cNvPr id="10" name="Text 5"/>
          <p:cNvSpPr/>
          <p:nvPr/>
        </p:nvSpPr>
        <p:spPr>
          <a:xfrm>
            <a:off x="2026087" y="4229576"/>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Matching Adopters</a:t>
            </a:r>
            <a:endParaRPr lang="en-US" sz="1950" dirty="0"/>
          </a:p>
        </p:txBody>
      </p:sp>
      <p:sp>
        <p:nvSpPr>
          <p:cNvPr id="11" name="Text 6"/>
          <p:cNvSpPr/>
          <p:nvPr/>
        </p:nvSpPr>
        <p:spPr>
          <a:xfrm>
            <a:off x="2026087" y="4667607"/>
            <a:ext cx="11895177" cy="324207"/>
          </a:xfrm>
          <a:prstGeom prst="rect">
            <a:avLst/>
          </a:prstGeom>
          <a:noFill/>
          <a:ln/>
        </p:spPr>
        <p:txBody>
          <a:bodyPr wrap="none" lIns="0" tIns="0" rIns="0" bIns="0" rtlCol="0" anchor="t"/>
          <a:lstStyle/>
          <a:p>
            <a:pPr algn="l" indent="0" marL="0">
              <a:lnSpc>
                <a:spcPts val="2550"/>
              </a:lnSpc>
              <a:buNone/>
            </a:pPr>
            <a:r>
              <a:rPr lang="en-US" sz="1550" dirty="0">
                <a:solidFill>
                  <a:srgbClr val="746558"/>
                </a:solidFill>
                <a:latin typeface="Gelasio" pitchFamily="34" charset="0"/>
                <a:ea typeface="Gelasio" pitchFamily="34" charset="-122"/>
                <a:cs typeface="Gelasio" pitchFamily="34" charset="-120"/>
              </a:rPr>
              <a:t>Prospective adopters are matched to pets based on preferences and compatibility.</a:t>
            </a:r>
            <a:endParaRPr lang="en-US" sz="1550" dirty="0"/>
          </a:p>
        </p:txBody>
      </p:sp>
      <p:pic>
        <p:nvPicPr>
          <p:cNvPr id="12" name="Image 3" descr="preencoded.png">    </p:cNvPr>
          <p:cNvPicPr>
            <a:picLocks noChangeAspect="1"/>
          </p:cNvPicPr>
          <p:nvPr/>
        </p:nvPicPr>
        <p:blipFill>
          <a:blip r:embed="rId4"/>
          <a:stretch>
            <a:fillRect/>
          </a:stretch>
        </p:blipFill>
        <p:spPr>
          <a:xfrm>
            <a:off x="709136" y="5242798"/>
            <a:ext cx="1013103" cy="1215747"/>
          </a:xfrm>
          <a:prstGeom prst="rect">
            <a:avLst/>
          </a:prstGeom>
        </p:spPr>
      </p:pic>
      <p:sp>
        <p:nvSpPr>
          <p:cNvPr id="13" name="Text 7"/>
          <p:cNvSpPr/>
          <p:nvPr/>
        </p:nvSpPr>
        <p:spPr>
          <a:xfrm>
            <a:off x="2026087" y="5445323"/>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Home Visits</a:t>
            </a:r>
            <a:endParaRPr lang="en-US" sz="1950" dirty="0"/>
          </a:p>
        </p:txBody>
      </p:sp>
      <p:sp>
        <p:nvSpPr>
          <p:cNvPr id="14" name="Text 8"/>
          <p:cNvSpPr/>
          <p:nvPr/>
        </p:nvSpPr>
        <p:spPr>
          <a:xfrm>
            <a:off x="2026087" y="5883354"/>
            <a:ext cx="11895177" cy="324207"/>
          </a:xfrm>
          <a:prstGeom prst="rect">
            <a:avLst/>
          </a:prstGeom>
          <a:noFill/>
          <a:ln/>
        </p:spPr>
        <p:txBody>
          <a:bodyPr wrap="none" lIns="0" tIns="0" rIns="0" bIns="0" rtlCol="0" anchor="t"/>
          <a:lstStyle/>
          <a:p>
            <a:pPr algn="l" indent="0" marL="0">
              <a:lnSpc>
                <a:spcPts val="2550"/>
              </a:lnSpc>
              <a:buNone/>
            </a:pPr>
            <a:r>
              <a:rPr lang="en-US" sz="1550" dirty="0">
                <a:solidFill>
                  <a:srgbClr val="746558"/>
                </a:solidFill>
                <a:latin typeface="Gelasio" pitchFamily="34" charset="0"/>
                <a:ea typeface="Gelasio" pitchFamily="34" charset="-122"/>
                <a:cs typeface="Gelasio" pitchFamily="34" charset="-120"/>
              </a:rPr>
              <a:t>Volunteers conduct visits to ensure a suitable home environment before final adoption.</a:t>
            </a:r>
            <a:endParaRPr lang="en-US" sz="1550" dirty="0"/>
          </a:p>
        </p:txBody>
      </p:sp>
      <p:pic>
        <p:nvPicPr>
          <p:cNvPr id="15" name="Image 4" descr="preencoded.png">    </p:cNvPr>
          <p:cNvPicPr>
            <a:picLocks noChangeAspect="1"/>
          </p:cNvPicPr>
          <p:nvPr/>
        </p:nvPicPr>
        <p:blipFill>
          <a:blip r:embed="rId5"/>
          <a:stretch>
            <a:fillRect/>
          </a:stretch>
        </p:blipFill>
        <p:spPr>
          <a:xfrm>
            <a:off x="709136" y="6458545"/>
            <a:ext cx="1013103" cy="1215747"/>
          </a:xfrm>
          <a:prstGeom prst="rect">
            <a:avLst/>
          </a:prstGeom>
        </p:spPr>
      </p:pic>
      <p:sp>
        <p:nvSpPr>
          <p:cNvPr id="16" name="Text 9"/>
          <p:cNvSpPr/>
          <p:nvPr/>
        </p:nvSpPr>
        <p:spPr>
          <a:xfrm>
            <a:off x="2026087" y="6661071"/>
            <a:ext cx="2877979" cy="316468"/>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Post-Adoption Support</a:t>
            </a:r>
            <a:endParaRPr lang="en-US" sz="1950" dirty="0"/>
          </a:p>
        </p:txBody>
      </p:sp>
      <p:sp>
        <p:nvSpPr>
          <p:cNvPr id="17" name="Text 10"/>
          <p:cNvSpPr/>
          <p:nvPr/>
        </p:nvSpPr>
        <p:spPr>
          <a:xfrm>
            <a:off x="2026087" y="7099102"/>
            <a:ext cx="11895177" cy="324207"/>
          </a:xfrm>
          <a:prstGeom prst="rect">
            <a:avLst/>
          </a:prstGeom>
          <a:noFill/>
          <a:ln/>
        </p:spPr>
        <p:txBody>
          <a:bodyPr wrap="none" lIns="0" tIns="0" rIns="0" bIns="0" rtlCol="0" anchor="t"/>
          <a:lstStyle/>
          <a:p>
            <a:pPr algn="l" indent="0" marL="0">
              <a:lnSpc>
                <a:spcPts val="2550"/>
              </a:lnSpc>
              <a:buNone/>
            </a:pPr>
            <a:r>
              <a:rPr lang="en-US" sz="1550" dirty="0">
                <a:solidFill>
                  <a:srgbClr val="746558"/>
                </a:solidFill>
                <a:latin typeface="Gelasio" pitchFamily="34" charset="0"/>
                <a:ea typeface="Gelasio" pitchFamily="34" charset="-122"/>
                <a:cs typeface="Gelasio" pitchFamily="34" charset="-120"/>
              </a:rPr>
              <a:t>Continuous support, follow-ups, and resources are provided for successful integration.</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68060" y="524828"/>
            <a:ext cx="7605474" cy="596503"/>
          </a:xfrm>
          <a:prstGeom prst="rect">
            <a:avLst/>
          </a:prstGeom>
          <a:noFill/>
          <a:ln/>
        </p:spPr>
        <p:txBody>
          <a:bodyPr wrap="none" lIns="0" tIns="0" rIns="0" bIns="0" rtlCol="0" anchor="t"/>
          <a:lstStyle/>
          <a:p>
            <a:pPr algn="l" indent="0" marL="0">
              <a:lnSpc>
                <a:spcPts val="4650"/>
              </a:lnSpc>
              <a:buNone/>
            </a:pPr>
            <a:r>
              <a:rPr lang="en-US" sz="3750" dirty="0">
                <a:solidFill>
                  <a:srgbClr val="484237"/>
                </a:solidFill>
                <a:latin typeface="Gelasio Semi Bold" pitchFamily="34" charset="0"/>
                <a:ea typeface="Gelasio Semi Bold" pitchFamily="34" charset="-122"/>
                <a:cs typeface="Gelasio Semi Bold" pitchFamily="34" charset="-120"/>
              </a:rPr>
              <a:t>Native Hill Breeds and Adoption</a:t>
            </a:r>
            <a:endParaRPr lang="en-US" sz="3750" dirty="0"/>
          </a:p>
        </p:txBody>
      </p:sp>
      <p:pic>
        <p:nvPicPr>
          <p:cNvPr id="3" name="Image 0" descr="preencoded.png">    </p:cNvPr>
          <p:cNvPicPr>
            <a:picLocks noChangeAspect="1"/>
          </p:cNvPicPr>
          <p:nvPr/>
        </p:nvPicPr>
        <p:blipFill>
          <a:blip r:embed="rId1"/>
          <a:stretch>
            <a:fillRect/>
          </a:stretch>
        </p:blipFill>
        <p:spPr>
          <a:xfrm>
            <a:off x="668060" y="1503045"/>
            <a:ext cx="3144560" cy="1943457"/>
          </a:xfrm>
          <a:prstGeom prst="rect">
            <a:avLst/>
          </a:prstGeom>
        </p:spPr>
      </p:pic>
      <p:sp>
        <p:nvSpPr>
          <p:cNvPr id="4" name="Text 1"/>
          <p:cNvSpPr/>
          <p:nvPr/>
        </p:nvSpPr>
        <p:spPr>
          <a:xfrm>
            <a:off x="668060" y="3685103"/>
            <a:ext cx="3144560" cy="610553"/>
          </a:xfrm>
          <a:prstGeom prst="rect">
            <a:avLst/>
          </a:prstGeom>
          <a:noFill/>
          <a:ln/>
        </p:spPr>
        <p:txBody>
          <a:bodyPr wrap="square" lIns="0" tIns="0" rIns="0" bIns="0" rtlCol="0" anchor="t"/>
          <a:lstStyle/>
          <a:p>
            <a:pPr algn="l" indent="0" marL="0">
              <a:lnSpc>
                <a:spcPts val="2400"/>
              </a:lnSpc>
              <a:buNone/>
            </a:pPr>
            <a:r>
              <a:rPr lang="en-US" sz="1500" dirty="0">
                <a:solidFill>
                  <a:srgbClr val="746558"/>
                </a:solidFill>
                <a:latin typeface="Gelasio" pitchFamily="34" charset="0"/>
                <a:ea typeface="Gelasio" pitchFamily="34" charset="-122"/>
                <a:cs typeface="Gelasio" pitchFamily="34" charset="-120"/>
              </a:rPr>
              <a:t>Bhotia Dogs, native to the Himalayan hills.</a:t>
            </a:r>
            <a:endParaRPr lang="en-US" sz="1500" dirty="0"/>
          </a:p>
        </p:txBody>
      </p:sp>
      <p:pic>
        <p:nvPicPr>
          <p:cNvPr id="5" name="Image 1" descr="preencoded.png">    </p:cNvPr>
          <p:cNvPicPr>
            <a:picLocks noChangeAspect="1"/>
          </p:cNvPicPr>
          <p:nvPr/>
        </p:nvPicPr>
        <p:blipFill>
          <a:blip r:embed="rId2"/>
          <a:stretch>
            <a:fillRect/>
          </a:stretch>
        </p:blipFill>
        <p:spPr>
          <a:xfrm>
            <a:off x="4051221" y="1503045"/>
            <a:ext cx="3144679" cy="1943457"/>
          </a:xfrm>
          <a:prstGeom prst="rect">
            <a:avLst/>
          </a:prstGeom>
        </p:spPr>
      </p:pic>
      <p:sp>
        <p:nvSpPr>
          <p:cNvPr id="6" name="Text 2"/>
          <p:cNvSpPr/>
          <p:nvPr/>
        </p:nvSpPr>
        <p:spPr>
          <a:xfrm>
            <a:off x="4051221" y="3685103"/>
            <a:ext cx="3144679" cy="915829"/>
          </a:xfrm>
          <a:prstGeom prst="rect">
            <a:avLst/>
          </a:prstGeom>
          <a:noFill/>
          <a:ln/>
        </p:spPr>
        <p:txBody>
          <a:bodyPr wrap="square" lIns="0" tIns="0" rIns="0" bIns="0" rtlCol="0" anchor="t"/>
          <a:lstStyle/>
          <a:p>
            <a:pPr algn="l" indent="0" marL="0">
              <a:lnSpc>
                <a:spcPts val="2400"/>
              </a:lnSpc>
              <a:buNone/>
            </a:pPr>
            <a:r>
              <a:rPr lang="en-US" sz="1500" dirty="0">
                <a:solidFill>
                  <a:srgbClr val="746558"/>
                </a:solidFill>
                <a:latin typeface="Gelasio" pitchFamily="34" charset="0"/>
                <a:ea typeface="Gelasio" pitchFamily="34" charset="-122"/>
                <a:cs typeface="Gelasio" pitchFamily="34" charset="-120"/>
              </a:rPr>
              <a:t>Families in Uttarakhand, Kashmir, and Himachal with mountain dog companions.</a:t>
            </a:r>
            <a:endParaRPr lang="en-US" sz="1500" dirty="0"/>
          </a:p>
        </p:txBody>
      </p:sp>
      <p:pic>
        <p:nvPicPr>
          <p:cNvPr id="7" name="Image 2" descr="preencoded.png">    </p:cNvPr>
          <p:cNvPicPr>
            <a:picLocks noChangeAspect="1"/>
          </p:cNvPicPr>
          <p:nvPr/>
        </p:nvPicPr>
        <p:blipFill>
          <a:blip r:embed="rId3"/>
          <a:stretch>
            <a:fillRect/>
          </a:stretch>
        </p:blipFill>
        <p:spPr>
          <a:xfrm>
            <a:off x="7434501" y="1503045"/>
            <a:ext cx="3144560" cy="1943457"/>
          </a:xfrm>
          <a:prstGeom prst="rect">
            <a:avLst/>
          </a:prstGeom>
        </p:spPr>
      </p:pic>
      <p:sp>
        <p:nvSpPr>
          <p:cNvPr id="8" name="Text 3"/>
          <p:cNvSpPr/>
          <p:nvPr/>
        </p:nvSpPr>
        <p:spPr>
          <a:xfrm>
            <a:off x="7434501" y="3685103"/>
            <a:ext cx="3144560" cy="610553"/>
          </a:xfrm>
          <a:prstGeom prst="rect">
            <a:avLst/>
          </a:prstGeom>
          <a:noFill/>
          <a:ln/>
        </p:spPr>
        <p:txBody>
          <a:bodyPr wrap="square" lIns="0" tIns="0" rIns="0" bIns="0" rtlCol="0" anchor="t"/>
          <a:lstStyle/>
          <a:p>
            <a:pPr algn="l" indent="0" marL="0">
              <a:lnSpc>
                <a:spcPts val="2400"/>
              </a:lnSpc>
              <a:buNone/>
            </a:pPr>
            <a:r>
              <a:rPr lang="en-US" sz="1500" dirty="0">
                <a:solidFill>
                  <a:srgbClr val="746558"/>
                </a:solidFill>
                <a:latin typeface="Gelasio" pitchFamily="34" charset="0"/>
                <a:ea typeface="Gelasio" pitchFamily="34" charset="-122"/>
                <a:cs typeface="Gelasio" pitchFamily="34" charset="-120"/>
              </a:rPr>
              <a:t>Promoting adoption improves care and visibility of native breeds.</a:t>
            </a:r>
            <a:endParaRPr lang="en-US" sz="1500" dirty="0"/>
          </a:p>
        </p:txBody>
      </p:sp>
      <p:pic>
        <p:nvPicPr>
          <p:cNvPr id="9" name="Image 3" descr="preencoded.png">    </p:cNvPr>
          <p:cNvPicPr>
            <a:picLocks noChangeAspect="1"/>
          </p:cNvPicPr>
          <p:nvPr/>
        </p:nvPicPr>
        <p:blipFill>
          <a:blip r:embed="rId4"/>
          <a:stretch>
            <a:fillRect/>
          </a:stretch>
        </p:blipFill>
        <p:spPr>
          <a:xfrm>
            <a:off x="10817662" y="1503045"/>
            <a:ext cx="3144679" cy="1943457"/>
          </a:xfrm>
          <a:prstGeom prst="rect">
            <a:avLst/>
          </a:prstGeom>
        </p:spPr>
      </p:pic>
      <p:sp>
        <p:nvSpPr>
          <p:cNvPr id="10" name="Text 4"/>
          <p:cNvSpPr/>
          <p:nvPr/>
        </p:nvSpPr>
        <p:spPr>
          <a:xfrm>
            <a:off x="10817662" y="3685103"/>
            <a:ext cx="3144679" cy="610553"/>
          </a:xfrm>
          <a:prstGeom prst="rect">
            <a:avLst/>
          </a:prstGeom>
          <a:noFill/>
          <a:ln/>
        </p:spPr>
        <p:txBody>
          <a:bodyPr wrap="square" lIns="0" tIns="0" rIns="0" bIns="0" rtlCol="0" anchor="t"/>
          <a:lstStyle/>
          <a:p>
            <a:pPr algn="l" indent="0" marL="0">
              <a:lnSpc>
                <a:spcPts val="2400"/>
              </a:lnSpc>
              <a:buNone/>
            </a:pPr>
            <a:r>
              <a:rPr lang="en-US" sz="1500" dirty="0">
                <a:solidFill>
                  <a:srgbClr val="746558"/>
                </a:solidFill>
                <a:latin typeface="Gelasio" pitchFamily="34" charset="0"/>
                <a:ea typeface="Gelasio" pitchFamily="34" charset="-122"/>
                <a:cs typeface="Gelasio" pitchFamily="34" charset="-120"/>
              </a:rPr>
              <a:t>Preserving native species like Bakharwal enhances local identity.</a:t>
            </a:r>
            <a:endParaRPr lang="en-US" sz="1500" dirty="0"/>
          </a:p>
        </p:txBody>
      </p:sp>
      <p:pic>
        <p:nvPicPr>
          <p:cNvPr id="11" name="Image 4" descr="preencoded.png">    </p:cNvPr>
          <p:cNvPicPr>
            <a:picLocks noChangeAspect="1"/>
          </p:cNvPicPr>
          <p:nvPr/>
        </p:nvPicPr>
        <p:blipFill>
          <a:blip r:embed="rId5"/>
          <a:stretch>
            <a:fillRect/>
          </a:stretch>
        </p:blipFill>
        <p:spPr>
          <a:xfrm>
            <a:off x="668060" y="4982647"/>
            <a:ext cx="3144560" cy="1943457"/>
          </a:xfrm>
          <a:prstGeom prst="rect">
            <a:avLst/>
          </a:prstGeom>
        </p:spPr>
      </p:pic>
      <p:sp>
        <p:nvSpPr>
          <p:cNvPr id="12" name="Text 5"/>
          <p:cNvSpPr/>
          <p:nvPr/>
        </p:nvSpPr>
        <p:spPr>
          <a:xfrm>
            <a:off x="668060" y="7164705"/>
            <a:ext cx="3144560" cy="610553"/>
          </a:xfrm>
          <a:prstGeom prst="rect">
            <a:avLst/>
          </a:prstGeom>
          <a:noFill/>
          <a:ln/>
        </p:spPr>
        <p:txBody>
          <a:bodyPr wrap="square" lIns="0" tIns="0" rIns="0" bIns="0" rtlCol="0" anchor="t"/>
          <a:lstStyle/>
          <a:p>
            <a:pPr algn="l" indent="0" marL="0">
              <a:lnSpc>
                <a:spcPts val="2400"/>
              </a:lnSpc>
              <a:buNone/>
            </a:pPr>
            <a:r>
              <a:rPr lang="en-US" sz="1500" dirty="0">
                <a:solidFill>
                  <a:srgbClr val="746558"/>
                </a:solidFill>
                <a:latin typeface="Gelasio" pitchFamily="34" charset="0"/>
                <a:ea typeface="Gelasio" pitchFamily="34" charset="-122"/>
                <a:cs typeface="Gelasio" pitchFamily="34" charset="-120"/>
              </a:rPr>
              <a:t>Supporting adoption encourages eco-conscious and inclusive living.</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358509"/>
            <a:ext cx="10206990"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Technology That Drives PawConnect</a:t>
            </a:r>
            <a:endParaRPr lang="en-US" sz="4450" dirty="0"/>
          </a:p>
        </p:txBody>
      </p:sp>
      <p:sp>
        <p:nvSpPr>
          <p:cNvPr id="3" name="Text 1"/>
          <p:cNvSpPr/>
          <p:nvPr/>
        </p:nvSpPr>
        <p:spPr>
          <a:xfrm>
            <a:off x="793790" y="3634264"/>
            <a:ext cx="2845594" cy="708660"/>
          </a:xfrm>
          <a:prstGeom prst="rect">
            <a:avLst/>
          </a:prstGeom>
          <a:noFill/>
          <a:ln/>
        </p:spPr>
        <p:txBody>
          <a:bodyPr wrap="squar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Location-Based Search</a:t>
            </a:r>
            <a:endParaRPr lang="en-US" sz="2200" dirty="0"/>
          </a:p>
        </p:txBody>
      </p:sp>
      <p:sp>
        <p:nvSpPr>
          <p:cNvPr id="4" name="Text 2"/>
          <p:cNvSpPr/>
          <p:nvPr/>
        </p:nvSpPr>
        <p:spPr>
          <a:xfrm>
            <a:off x="793790" y="4569738"/>
            <a:ext cx="2845594"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Users find pets nearby using GPS and filter options for breed, age, and size.</a:t>
            </a:r>
            <a:endParaRPr lang="en-US" sz="1750" dirty="0"/>
          </a:p>
        </p:txBody>
      </p:sp>
      <p:sp>
        <p:nvSpPr>
          <p:cNvPr id="5" name="Text 3"/>
          <p:cNvSpPr/>
          <p:nvPr/>
        </p:nvSpPr>
        <p:spPr>
          <a:xfrm>
            <a:off x="4200406"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Verified Profiles</a:t>
            </a:r>
            <a:endParaRPr lang="en-US" sz="2200" dirty="0"/>
          </a:p>
        </p:txBody>
      </p:sp>
      <p:sp>
        <p:nvSpPr>
          <p:cNvPr id="6" name="Text 4"/>
          <p:cNvSpPr/>
          <p:nvPr/>
        </p:nvSpPr>
        <p:spPr>
          <a:xfrm>
            <a:off x="4200406" y="4215408"/>
            <a:ext cx="2845594" cy="1451610"/>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Adoption candidates and pets are thoroughly verified to ensure authentic matches.</a:t>
            </a:r>
            <a:endParaRPr lang="en-US" sz="1750" dirty="0"/>
          </a:p>
        </p:txBody>
      </p:sp>
      <p:sp>
        <p:nvSpPr>
          <p:cNvPr id="7" name="Text 5"/>
          <p:cNvSpPr/>
          <p:nvPr/>
        </p:nvSpPr>
        <p:spPr>
          <a:xfrm>
            <a:off x="7607022" y="3634264"/>
            <a:ext cx="2845594" cy="708660"/>
          </a:xfrm>
          <a:prstGeom prst="rect">
            <a:avLst/>
          </a:prstGeom>
          <a:noFill/>
          <a:ln/>
        </p:spPr>
        <p:txBody>
          <a:bodyPr wrap="squar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Donation Transparency</a:t>
            </a:r>
            <a:endParaRPr lang="en-US" sz="2200" dirty="0"/>
          </a:p>
        </p:txBody>
      </p:sp>
      <p:sp>
        <p:nvSpPr>
          <p:cNvPr id="8" name="Text 6"/>
          <p:cNvSpPr/>
          <p:nvPr/>
        </p:nvSpPr>
        <p:spPr>
          <a:xfrm>
            <a:off x="7607022" y="4569738"/>
            <a:ext cx="2845594"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Financial reporting ensures trust and efficient fund allocation.</a:t>
            </a:r>
            <a:endParaRPr lang="en-US" sz="1750" dirty="0"/>
          </a:p>
        </p:txBody>
      </p:sp>
      <p:sp>
        <p:nvSpPr>
          <p:cNvPr id="9" name="Text 7"/>
          <p:cNvSpPr/>
          <p:nvPr/>
        </p:nvSpPr>
        <p:spPr>
          <a:xfrm>
            <a:off x="11013638"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Notifications</a:t>
            </a:r>
            <a:endParaRPr lang="en-US" sz="2200" dirty="0"/>
          </a:p>
        </p:txBody>
      </p:sp>
      <p:sp>
        <p:nvSpPr>
          <p:cNvPr id="10" name="Text 8"/>
          <p:cNvSpPr/>
          <p:nvPr/>
        </p:nvSpPr>
        <p:spPr>
          <a:xfrm>
            <a:off x="11013638" y="4215408"/>
            <a:ext cx="2845594"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Users get alerts for adoption events, vaccinations, and urgent rescue cases.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148"/>
          </a:xfrm>
          <a:prstGeom prst="rect">
            <a:avLst/>
          </a:prstGeom>
        </p:spPr>
      </p:pic>
      <p:sp>
        <p:nvSpPr>
          <p:cNvPr id="3" name="Text 0"/>
          <p:cNvSpPr/>
          <p:nvPr/>
        </p:nvSpPr>
        <p:spPr>
          <a:xfrm>
            <a:off x="5963364" y="374809"/>
            <a:ext cx="5405676" cy="425887"/>
          </a:xfrm>
          <a:prstGeom prst="rect">
            <a:avLst/>
          </a:prstGeom>
          <a:noFill/>
          <a:ln/>
        </p:spPr>
        <p:txBody>
          <a:bodyPr wrap="none" lIns="0" tIns="0" rIns="0" bIns="0" rtlCol="0" anchor="t"/>
          <a:lstStyle/>
          <a:p>
            <a:pPr algn="l" indent="0" marL="0">
              <a:lnSpc>
                <a:spcPts val="3350"/>
              </a:lnSpc>
              <a:buNone/>
            </a:pPr>
            <a:r>
              <a:rPr lang="en-US" sz="2650" dirty="0">
                <a:solidFill>
                  <a:srgbClr val="484237"/>
                </a:solidFill>
                <a:latin typeface="Gelasio Semi Bold" pitchFamily="34" charset="0"/>
                <a:ea typeface="Gelasio Semi Bold" pitchFamily="34" charset="-122"/>
                <a:cs typeface="Gelasio Semi Bold" pitchFamily="34" charset="-120"/>
              </a:rPr>
              <a:t>Join the PawConnect Movement</a:t>
            </a:r>
            <a:endParaRPr lang="en-US" sz="2650" dirty="0"/>
          </a:p>
        </p:txBody>
      </p:sp>
      <p:sp>
        <p:nvSpPr>
          <p:cNvPr id="4" name="Shape 1"/>
          <p:cNvSpPr/>
          <p:nvPr/>
        </p:nvSpPr>
        <p:spPr>
          <a:xfrm>
            <a:off x="5963364" y="1005126"/>
            <a:ext cx="102156" cy="4396978"/>
          </a:xfrm>
          <a:prstGeom prst="roundRect">
            <a:avLst>
              <a:gd name="adj" fmla="val 20013"/>
            </a:avLst>
          </a:prstGeom>
          <a:solidFill>
            <a:srgbClr val="EEE8DD"/>
          </a:solidFill>
          <a:ln/>
        </p:spPr>
      </p:sp>
      <p:pic>
        <p:nvPicPr>
          <p:cNvPr id="5" name="Image 1" descr="preencoded.png">    </p:cNvPr>
          <p:cNvPicPr>
            <a:picLocks noChangeAspect="1"/>
          </p:cNvPicPr>
          <p:nvPr/>
        </p:nvPicPr>
        <p:blipFill>
          <a:blip r:embed="rId2"/>
          <a:stretch>
            <a:fillRect/>
          </a:stretch>
        </p:blipFill>
        <p:spPr>
          <a:xfrm>
            <a:off x="6269950" y="1005126"/>
            <a:ext cx="3731062" cy="3731062"/>
          </a:xfrm>
          <a:prstGeom prst="rect">
            <a:avLst/>
          </a:prstGeom>
        </p:spPr>
      </p:pic>
      <p:sp>
        <p:nvSpPr>
          <p:cNvPr id="6" name="Text 2"/>
          <p:cNvSpPr/>
          <p:nvPr/>
        </p:nvSpPr>
        <p:spPr>
          <a:xfrm>
            <a:off x="6269950" y="4889421"/>
            <a:ext cx="1703665" cy="212884"/>
          </a:xfrm>
          <a:prstGeom prst="rect">
            <a:avLst/>
          </a:prstGeom>
          <a:noFill/>
          <a:ln/>
        </p:spPr>
        <p:txBody>
          <a:bodyPr wrap="none" lIns="0" tIns="0" rIns="0" bIns="0" rtlCol="0" anchor="t"/>
          <a:lstStyle/>
          <a:p>
            <a:pPr algn="l" indent="0" marL="0">
              <a:lnSpc>
                <a:spcPts val="1650"/>
              </a:lnSpc>
              <a:buNone/>
            </a:pPr>
            <a:r>
              <a:rPr lang="en-US" sz="1300" dirty="0">
                <a:solidFill>
                  <a:srgbClr val="746558"/>
                </a:solidFill>
                <a:latin typeface="Gelasio Semi Bold" pitchFamily="34" charset="0"/>
                <a:ea typeface="Gelasio Semi Bold" pitchFamily="34" charset="-122"/>
                <a:cs typeface="Gelasio Semi Bold" pitchFamily="34" charset="-120"/>
              </a:rPr>
              <a:t>Adopt a Pet</a:t>
            </a:r>
            <a:endParaRPr lang="en-US" sz="1300" dirty="0"/>
          </a:p>
        </p:txBody>
      </p:sp>
      <p:sp>
        <p:nvSpPr>
          <p:cNvPr id="7" name="Text 3"/>
          <p:cNvSpPr/>
          <p:nvPr/>
        </p:nvSpPr>
        <p:spPr>
          <a:xfrm>
            <a:off x="6269950" y="5183981"/>
            <a:ext cx="7883485" cy="218123"/>
          </a:xfrm>
          <a:prstGeom prst="rect">
            <a:avLst/>
          </a:prstGeom>
          <a:noFill/>
          <a:ln/>
        </p:spPr>
        <p:txBody>
          <a:bodyPr wrap="none" lIns="0" tIns="0" rIns="0" bIns="0" rtlCol="0" anchor="t"/>
          <a:lstStyle/>
          <a:p>
            <a:pPr algn="l" indent="0" marL="0">
              <a:lnSpc>
                <a:spcPts val="1700"/>
              </a:lnSpc>
              <a:buNone/>
            </a:pPr>
            <a:r>
              <a:rPr lang="en-US" sz="1050" dirty="0">
                <a:solidFill>
                  <a:srgbClr val="746558"/>
                </a:solidFill>
                <a:latin typeface="Gelasio" pitchFamily="34" charset="0"/>
                <a:ea typeface="Gelasio" pitchFamily="34" charset="-122"/>
                <a:cs typeface="Gelasio" pitchFamily="34" charset="-120"/>
              </a:rPr>
              <a:t>Give stray animals the loving home they deserve and change lives forever.</a:t>
            </a:r>
            <a:endParaRPr lang="en-US" sz="1050" dirty="0"/>
          </a:p>
        </p:txBody>
      </p:sp>
      <p:sp>
        <p:nvSpPr>
          <p:cNvPr id="8" name="Shape 4"/>
          <p:cNvSpPr/>
          <p:nvPr/>
        </p:nvSpPr>
        <p:spPr>
          <a:xfrm>
            <a:off x="6167795" y="5538311"/>
            <a:ext cx="102156" cy="512683"/>
          </a:xfrm>
          <a:prstGeom prst="roundRect">
            <a:avLst>
              <a:gd name="adj" fmla="val 20013"/>
            </a:avLst>
          </a:prstGeom>
          <a:solidFill>
            <a:srgbClr val="EEE8DD"/>
          </a:solidFill>
          <a:ln/>
        </p:spPr>
      </p:sp>
      <p:sp>
        <p:nvSpPr>
          <p:cNvPr id="9" name="Text 5"/>
          <p:cNvSpPr/>
          <p:nvPr/>
        </p:nvSpPr>
        <p:spPr>
          <a:xfrm>
            <a:off x="6474381" y="5538311"/>
            <a:ext cx="1703665" cy="212884"/>
          </a:xfrm>
          <a:prstGeom prst="rect">
            <a:avLst/>
          </a:prstGeom>
          <a:noFill/>
          <a:ln/>
        </p:spPr>
        <p:txBody>
          <a:bodyPr wrap="none" lIns="0" tIns="0" rIns="0" bIns="0" rtlCol="0" anchor="t"/>
          <a:lstStyle/>
          <a:p>
            <a:pPr algn="l" indent="0" marL="0">
              <a:lnSpc>
                <a:spcPts val="1650"/>
              </a:lnSpc>
              <a:buNone/>
            </a:pPr>
            <a:r>
              <a:rPr lang="en-US" sz="1300" dirty="0">
                <a:solidFill>
                  <a:srgbClr val="746558"/>
                </a:solidFill>
                <a:latin typeface="Gelasio Semi Bold" pitchFamily="34" charset="0"/>
                <a:ea typeface="Gelasio Semi Bold" pitchFamily="34" charset="-122"/>
                <a:cs typeface="Gelasio Semi Bold" pitchFamily="34" charset="-120"/>
              </a:rPr>
              <a:t>Donate</a:t>
            </a:r>
            <a:endParaRPr lang="en-US" sz="1300" dirty="0"/>
          </a:p>
        </p:txBody>
      </p:sp>
      <p:sp>
        <p:nvSpPr>
          <p:cNvPr id="10" name="Text 6"/>
          <p:cNvSpPr/>
          <p:nvPr/>
        </p:nvSpPr>
        <p:spPr>
          <a:xfrm>
            <a:off x="6474381" y="5832872"/>
            <a:ext cx="7679055" cy="218123"/>
          </a:xfrm>
          <a:prstGeom prst="rect">
            <a:avLst/>
          </a:prstGeom>
          <a:noFill/>
          <a:ln/>
        </p:spPr>
        <p:txBody>
          <a:bodyPr wrap="none" lIns="0" tIns="0" rIns="0" bIns="0" rtlCol="0" anchor="t"/>
          <a:lstStyle/>
          <a:p>
            <a:pPr algn="l" indent="0" marL="0">
              <a:lnSpc>
                <a:spcPts val="1700"/>
              </a:lnSpc>
              <a:buNone/>
            </a:pPr>
            <a:r>
              <a:rPr lang="en-US" sz="1050" dirty="0">
                <a:solidFill>
                  <a:srgbClr val="746558"/>
                </a:solidFill>
                <a:latin typeface="Gelasio" pitchFamily="34" charset="0"/>
                <a:ea typeface="Gelasio" pitchFamily="34" charset="-122"/>
                <a:cs typeface="Gelasio" pitchFamily="34" charset="-120"/>
              </a:rPr>
              <a:t>Support shelters and rescue efforts by providing crucial resources.</a:t>
            </a:r>
            <a:endParaRPr lang="en-US" sz="1050" dirty="0"/>
          </a:p>
        </p:txBody>
      </p:sp>
      <p:sp>
        <p:nvSpPr>
          <p:cNvPr id="11" name="Shape 7"/>
          <p:cNvSpPr/>
          <p:nvPr/>
        </p:nvSpPr>
        <p:spPr>
          <a:xfrm>
            <a:off x="6372225" y="6187202"/>
            <a:ext cx="102156" cy="512683"/>
          </a:xfrm>
          <a:prstGeom prst="roundRect">
            <a:avLst>
              <a:gd name="adj" fmla="val 20013"/>
            </a:avLst>
          </a:prstGeom>
          <a:solidFill>
            <a:srgbClr val="EEE8DD"/>
          </a:solidFill>
          <a:ln/>
        </p:spPr>
      </p:sp>
      <p:sp>
        <p:nvSpPr>
          <p:cNvPr id="12" name="Text 8"/>
          <p:cNvSpPr/>
          <p:nvPr/>
        </p:nvSpPr>
        <p:spPr>
          <a:xfrm>
            <a:off x="6678811" y="6187202"/>
            <a:ext cx="1703665" cy="212884"/>
          </a:xfrm>
          <a:prstGeom prst="rect">
            <a:avLst/>
          </a:prstGeom>
          <a:noFill/>
          <a:ln/>
        </p:spPr>
        <p:txBody>
          <a:bodyPr wrap="none" lIns="0" tIns="0" rIns="0" bIns="0" rtlCol="0" anchor="t"/>
          <a:lstStyle/>
          <a:p>
            <a:pPr algn="l" indent="0" marL="0">
              <a:lnSpc>
                <a:spcPts val="1650"/>
              </a:lnSpc>
              <a:buNone/>
            </a:pPr>
            <a:r>
              <a:rPr lang="en-US" sz="1300" dirty="0">
                <a:solidFill>
                  <a:srgbClr val="746558"/>
                </a:solidFill>
                <a:latin typeface="Gelasio Semi Bold" pitchFamily="34" charset="0"/>
                <a:ea typeface="Gelasio Semi Bold" pitchFamily="34" charset="-122"/>
                <a:cs typeface="Gelasio Semi Bold" pitchFamily="34" charset="-120"/>
              </a:rPr>
              <a:t>Volunteer</a:t>
            </a:r>
            <a:endParaRPr lang="en-US" sz="1300" dirty="0"/>
          </a:p>
        </p:txBody>
      </p:sp>
      <p:sp>
        <p:nvSpPr>
          <p:cNvPr id="13" name="Text 9"/>
          <p:cNvSpPr/>
          <p:nvPr/>
        </p:nvSpPr>
        <p:spPr>
          <a:xfrm>
            <a:off x="6678811" y="6481763"/>
            <a:ext cx="7474625" cy="218123"/>
          </a:xfrm>
          <a:prstGeom prst="rect">
            <a:avLst/>
          </a:prstGeom>
          <a:noFill/>
          <a:ln/>
        </p:spPr>
        <p:txBody>
          <a:bodyPr wrap="none" lIns="0" tIns="0" rIns="0" bIns="0" rtlCol="0" anchor="t"/>
          <a:lstStyle/>
          <a:p>
            <a:pPr algn="l" indent="0" marL="0">
              <a:lnSpc>
                <a:spcPts val="1700"/>
              </a:lnSpc>
              <a:buNone/>
            </a:pPr>
            <a:r>
              <a:rPr lang="en-US" sz="1050" dirty="0">
                <a:solidFill>
                  <a:srgbClr val="746558"/>
                </a:solidFill>
                <a:latin typeface="Gelasio" pitchFamily="34" charset="0"/>
                <a:ea typeface="Gelasio" pitchFamily="34" charset="-122"/>
                <a:cs typeface="Gelasio" pitchFamily="34" charset="-120"/>
              </a:rPr>
              <a:t>Contribute to rescue missions, community outreach, and education programs.</a:t>
            </a:r>
            <a:endParaRPr lang="en-US" sz="1050" dirty="0"/>
          </a:p>
        </p:txBody>
      </p:sp>
      <p:sp>
        <p:nvSpPr>
          <p:cNvPr id="14" name="Shape 10"/>
          <p:cNvSpPr/>
          <p:nvPr/>
        </p:nvSpPr>
        <p:spPr>
          <a:xfrm>
            <a:off x="6576655" y="6836093"/>
            <a:ext cx="102156" cy="512683"/>
          </a:xfrm>
          <a:prstGeom prst="roundRect">
            <a:avLst>
              <a:gd name="adj" fmla="val 20013"/>
            </a:avLst>
          </a:prstGeom>
          <a:solidFill>
            <a:srgbClr val="EEE8DD"/>
          </a:solidFill>
          <a:ln/>
        </p:spPr>
      </p:sp>
      <p:sp>
        <p:nvSpPr>
          <p:cNvPr id="15" name="Text 11"/>
          <p:cNvSpPr/>
          <p:nvPr/>
        </p:nvSpPr>
        <p:spPr>
          <a:xfrm>
            <a:off x="6883241" y="6836093"/>
            <a:ext cx="1703665" cy="212884"/>
          </a:xfrm>
          <a:prstGeom prst="rect">
            <a:avLst/>
          </a:prstGeom>
          <a:noFill/>
          <a:ln/>
        </p:spPr>
        <p:txBody>
          <a:bodyPr wrap="none" lIns="0" tIns="0" rIns="0" bIns="0" rtlCol="0" anchor="t"/>
          <a:lstStyle/>
          <a:p>
            <a:pPr algn="l" indent="0" marL="0">
              <a:lnSpc>
                <a:spcPts val="1650"/>
              </a:lnSpc>
              <a:buNone/>
            </a:pPr>
            <a:r>
              <a:rPr lang="en-US" sz="1300" dirty="0">
                <a:solidFill>
                  <a:srgbClr val="746558"/>
                </a:solidFill>
                <a:latin typeface="Gelasio Semi Bold" pitchFamily="34" charset="0"/>
                <a:ea typeface="Gelasio Semi Bold" pitchFamily="34" charset="-122"/>
                <a:cs typeface="Gelasio Semi Bold" pitchFamily="34" charset="-120"/>
              </a:rPr>
              <a:t>Spread Awareness</a:t>
            </a:r>
            <a:endParaRPr lang="en-US" sz="1300" dirty="0"/>
          </a:p>
        </p:txBody>
      </p:sp>
      <p:sp>
        <p:nvSpPr>
          <p:cNvPr id="16" name="Text 12"/>
          <p:cNvSpPr/>
          <p:nvPr/>
        </p:nvSpPr>
        <p:spPr>
          <a:xfrm>
            <a:off x="6883241" y="7130653"/>
            <a:ext cx="7270194" cy="218123"/>
          </a:xfrm>
          <a:prstGeom prst="rect">
            <a:avLst/>
          </a:prstGeom>
          <a:noFill/>
          <a:ln/>
        </p:spPr>
        <p:txBody>
          <a:bodyPr wrap="none" lIns="0" tIns="0" rIns="0" bIns="0" rtlCol="0" anchor="t"/>
          <a:lstStyle/>
          <a:p>
            <a:pPr algn="l" indent="0" marL="0">
              <a:lnSpc>
                <a:spcPts val="1700"/>
              </a:lnSpc>
              <a:buNone/>
            </a:pPr>
            <a:r>
              <a:rPr lang="en-US" sz="1050" dirty="0">
                <a:solidFill>
                  <a:srgbClr val="746558"/>
                </a:solidFill>
                <a:latin typeface="Gelasio" pitchFamily="34" charset="0"/>
                <a:ea typeface="Gelasio" pitchFamily="34" charset="-122"/>
                <a:cs typeface="Gelasio" pitchFamily="34" charset="-120"/>
              </a:rPr>
              <a:t>Help us grow the movement by following, sharing, and engaging on social platforms.</a:t>
            </a:r>
            <a:endParaRPr lang="en-US" sz="1050" dirty="0"/>
          </a:p>
        </p:txBody>
      </p:sp>
      <p:sp>
        <p:nvSpPr>
          <p:cNvPr id="17" name="Text 13"/>
          <p:cNvSpPr/>
          <p:nvPr/>
        </p:nvSpPr>
        <p:spPr>
          <a:xfrm>
            <a:off x="5963364" y="7638217"/>
            <a:ext cx="8190071" cy="218123"/>
          </a:xfrm>
          <a:prstGeom prst="rect">
            <a:avLst/>
          </a:prstGeom>
          <a:noFill/>
          <a:ln/>
        </p:spPr>
        <p:txBody>
          <a:bodyPr wrap="none" lIns="0" tIns="0" rIns="0" bIns="0" rtlCol="0" anchor="t"/>
          <a:lstStyle/>
          <a:p>
            <a:pPr algn="l" indent="0" marL="0">
              <a:lnSpc>
                <a:spcPts val="1700"/>
              </a:lnSpc>
              <a:buNone/>
            </a:pPr>
            <a:r>
              <a:rPr lang="en-US" sz="1050" dirty="0">
                <a:solidFill>
                  <a:srgbClr val="746558"/>
                </a:solidFill>
                <a:latin typeface="Gelasio" pitchFamily="34" charset="0"/>
                <a:ea typeface="Gelasio" pitchFamily="34" charset="-122"/>
                <a:cs typeface="Gelasio" pitchFamily="34" charset="-120"/>
              </a:rPr>
              <a:t>Together, we’re not just saving animals — we’re preserving the soul of the hills.&gt;3!</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9345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The Problem: A Dire Situation</a:t>
            </a:r>
            <a:endParaRPr lang="en-US" sz="4450" dirty="0"/>
          </a:p>
        </p:txBody>
      </p:sp>
      <p:sp>
        <p:nvSpPr>
          <p:cNvPr id="4" name="Shape 1"/>
          <p:cNvSpPr/>
          <p:nvPr/>
        </p:nvSpPr>
        <p:spPr>
          <a:xfrm>
            <a:off x="6280190" y="2751177"/>
            <a:ext cx="510302" cy="510302"/>
          </a:xfrm>
          <a:prstGeom prst="roundRect">
            <a:avLst>
              <a:gd name="adj" fmla="val 6667"/>
            </a:avLst>
          </a:prstGeom>
          <a:solidFill>
            <a:srgbClr val="EEE8DD"/>
          </a:solidFill>
          <a:ln/>
        </p:spPr>
      </p:sp>
      <p:pic>
        <p:nvPicPr>
          <p:cNvPr id="5" name="Image 1" descr="preencoded.png">    </p:cNvPr>
          <p:cNvPicPr>
            <a:picLocks noChangeAspect="1"/>
          </p:cNvPicPr>
          <p:nvPr/>
        </p:nvPicPr>
        <p:blipFill>
          <a:blip r:embed="rId2"/>
          <a:stretch>
            <a:fillRect/>
          </a:stretch>
        </p:blipFill>
        <p:spPr>
          <a:xfrm>
            <a:off x="6365260" y="2793683"/>
            <a:ext cx="340162" cy="425291"/>
          </a:xfrm>
          <a:prstGeom prst="rect">
            <a:avLst/>
          </a:prstGeom>
        </p:spPr>
      </p:pic>
      <p:sp>
        <p:nvSpPr>
          <p:cNvPr id="6" name="Text 2"/>
          <p:cNvSpPr/>
          <p:nvPr/>
        </p:nvSpPr>
        <p:spPr>
          <a:xfrm>
            <a:off x="7017306" y="2829044"/>
            <a:ext cx="2899410" cy="708660"/>
          </a:xfrm>
          <a:prstGeom prst="rect">
            <a:avLst/>
          </a:prstGeom>
          <a:noFill/>
          <a:ln/>
        </p:spPr>
        <p:txBody>
          <a:bodyPr wrap="squar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Low Adoption Awareness</a:t>
            </a:r>
            <a:endParaRPr lang="en-US" sz="2200" dirty="0"/>
          </a:p>
        </p:txBody>
      </p:sp>
      <p:sp>
        <p:nvSpPr>
          <p:cNvPr id="7" name="Text 3"/>
          <p:cNvSpPr/>
          <p:nvPr/>
        </p:nvSpPr>
        <p:spPr>
          <a:xfrm>
            <a:off x="7017306" y="3673793"/>
            <a:ext cx="2899410" cy="1814513"/>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Many hill region residents lack awareness about pet adoption options and processes, resulting in stray animals being ignored.</a:t>
            </a:r>
            <a:endParaRPr lang="en-US" sz="1750" dirty="0"/>
          </a:p>
        </p:txBody>
      </p:sp>
      <p:sp>
        <p:nvSpPr>
          <p:cNvPr id="8" name="Shape 4"/>
          <p:cNvSpPr/>
          <p:nvPr/>
        </p:nvSpPr>
        <p:spPr>
          <a:xfrm>
            <a:off x="10200203" y="2751177"/>
            <a:ext cx="510302" cy="510302"/>
          </a:xfrm>
          <a:prstGeom prst="roundRect">
            <a:avLst>
              <a:gd name="adj" fmla="val 6667"/>
            </a:avLst>
          </a:prstGeom>
          <a:solidFill>
            <a:srgbClr val="EEE8DD"/>
          </a:solidFill>
          <a:ln/>
        </p:spPr>
      </p:sp>
      <p:pic>
        <p:nvPicPr>
          <p:cNvPr id="9" name="Image 2" descr="preencoded.png">    </p:cNvPr>
          <p:cNvPicPr>
            <a:picLocks noChangeAspect="1"/>
          </p:cNvPicPr>
          <p:nvPr/>
        </p:nvPicPr>
        <p:blipFill>
          <a:blip r:embed="rId3"/>
          <a:stretch>
            <a:fillRect/>
          </a:stretch>
        </p:blipFill>
        <p:spPr>
          <a:xfrm>
            <a:off x="10285274" y="2793683"/>
            <a:ext cx="340162" cy="425291"/>
          </a:xfrm>
          <a:prstGeom prst="rect">
            <a:avLst/>
          </a:prstGeom>
        </p:spPr>
      </p:pic>
      <p:sp>
        <p:nvSpPr>
          <p:cNvPr id="10" name="Text 5"/>
          <p:cNvSpPr/>
          <p:nvPr/>
        </p:nvSpPr>
        <p:spPr>
          <a:xfrm>
            <a:off x="10937319" y="28290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Stray Animal Crisis</a:t>
            </a:r>
            <a:endParaRPr lang="en-US" sz="2200" dirty="0"/>
          </a:p>
        </p:txBody>
      </p:sp>
      <p:sp>
        <p:nvSpPr>
          <p:cNvPr id="11" name="Text 6"/>
          <p:cNvSpPr/>
          <p:nvPr/>
        </p:nvSpPr>
        <p:spPr>
          <a:xfrm>
            <a:off x="10937319" y="3319463"/>
            <a:ext cx="2899410" cy="1814513"/>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Stray dogs and cats suffer from lack of food, shelter, and medical care, leading to poor health and increased risks to the community.</a:t>
            </a:r>
            <a:endParaRPr lang="en-US" sz="1750" dirty="0"/>
          </a:p>
        </p:txBody>
      </p:sp>
      <p:sp>
        <p:nvSpPr>
          <p:cNvPr id="12" name="Shape 7"/>
          <p:cNvSpPr/>
          <p:nvPr/>
        </p:nvSpPr>
        <p:spPr>
          <a:xfrm>
            <a:off x="6280190" y="5941933"/>
            <a:ext cx="510302" cy="510302"/>
          </a:xfrm>
          <a:prstGeom prst="roundRect">
            <a:avLst>
              <a:gd name="adj" fmla="val 6667"/>
            </a:avLst>
          </a:prstGeom>
          <a:solidFill>
            <a:srgbClr val="EEE8DD"/>
          </a:solidFill>
          <a:ln/>
        </p:spPr>
      </p:sp>
      <p:pic>
        <p:nvPicPr>
          <p:cNvPr id="13" name="Image 3" descr="preencoded.png">    </p:cNvPr>
          <p:cNvPicPr>
            <a:picLocks noChangeAspect="1"/>
          </p:cNvPicPr>
          <p:nvPr/>
        </p:nvPicPr>
        <p:blipFill>
          <a:blip r:embed="rId4"/>
          <a:stretch>
            <a:fillRect/>
          </a:stretch>
        </p:blipFill>
        <p:spPr>
          <a:xfrm>
            <a:off x="6365260" y="5984438"/>
            <a:ext cx="340162" cy="425291"/>
          </a:xfrm>
          <a:prstGeom prst="rect">
            <a:avLst/>
          </a:prstGeom>
        </p:spPr>
      </p:pic>
      <p:sp>
        <p:nvSpPr>
          <p:cNvPr id="14" name="Text 8"/>
          <p:cNvSpPr/>
          <p:nvPr/>
        </p:nvSpPr>
        <p:spPr>
          <a:xfrm>
            <a:off x="7017306" y="6019800"/>
            <a:ext cx="4561761"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Health and Environmental Risks</a:t>
            </a:r>
            <a:endParaRPr lang="en-US" sz="2200" dirty="0"/>
          </a:p>
        </p:txBody>
      </p:sp>
      <p:sp>
        <p:nvSpPr>
          <p:cNvPr id="15" name="Text 9"/>
          <p:cNvSpPr/>
          <p:nvPr/>
        </p:nvSpPr>
        <p:spPr>
          <a:xfrm>
            <a:off x="7017306" y="6510218"/>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Overpopulation of strays contributes to the spread of diseases, bites, and increasing public health concerns in remote areas.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29997"/>
          </a:xfrm>
          <a:prstGeom prst="rect">
            <a:avLst/>
          </a:prstGeom>
        </p:spPr>
      </p:pic>
      <p:sp>
        <p:nvSpPr>
          <p:cNvPr id="3" name="Text 0"/>
          <p:cNvSpPr/>
          <p:nvPr/>
        </p:nvSpPr>
        <p:spPr>
          <a:xfrm>
            <a:off x="792361" y="3452574"/>
            <a:ext cx="10885408" cy="70746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Introducing PawConnect: Our Solution</a:t>
            </a:r>
            <a:endParaRPr lang="en-US" sz="4450" dirty="0"/>
          </a:p>
        </p:txBody>
      </p:sp>
      <p:sp>
        <p:nvSpPr>
          <p:cNvPr id="4" name="Shape 1"/>
          <p:cNvSpPr/>
          <p:nvPr/>
        </p:nvSpPr>
        <p:spPr>
          <a:xfrm>
            <a:off x="792361" y="4499610"/>
            <a:ext cx="4197668" cy="3107412"/>
          </a:xfrm>
          <a:prstGeom prst="roundRect">
            <a:avLst>
              <a:gd name="adj" fmla="val 1093"/>
            </a:avLst>
          </a:prstGeom>
          <a:solidFill>
            <a:srgbClr val="EEE8DD"/>
          </a:solidFill>
          <a:ln/>
        </p:spPr>
      </p:sp>
      <p:sp>
        <p:nvSpPr>
          <p:cNvPr id="5" name="Text 2"/>
          <p:cNvSpPr/>
          <p:nvPr/>
        </p:nvSpPr>
        <p:spPr>
          <a:xfrm>
            <a:off x="1018699" y="4725948"/>
            <a:ext cx="3744992" cy="707469"/>
          </a:xfrm>
          <a:prstGeom prst="rect">
            <a:avLst/>
          </a:prstGeom>
          <a:noFill/>
          <a:ln/>
        </p:spPr>
        <p:txBody>
          <a:bodyPr wrap="squar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Connecting Adopters and Pets</a:t>
            </a:r>
            <a:endParaRPr lang="en-US" sz="2200" dirty="0"/>
          </a:p>
        </p:txBody>
      </p:sp>
      <p:sp>
        <p:nvSpPr>
          <p:cNvPr id="6" name="Text 3"/>
          <p:cNvSpPr/>
          <p:nvPr/>
        </p:nvSpPr>
        <p:spPr>
          <a:xfrm>
            <a:off x="1018699" y="5569148"/>
            <a:ext cx="3744992" cy="1811536"/>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PawConnect links people interested in adopting with rescued animals needing homes, focusing on hill regions like Kumaon, Himachal, and J&amp;K.</a:t>
            </a:r>
            <a:endParaRPr lang="en-US" sz="1750" dirty="0"/>
          </a:p>
        </p:txBody>
      </p:sp>
      <p:sp>
        <p:nvSpPr>
          <p:cNvPr id="7" name="Shape 4"/>
          <p:cNvSpPr/>
          <p:nvPr/>
        </p:nvSpPr>
        <p:spPr>
          <a:xfrm>
            <a:off x="5216366" y="4499610"/>
            <a:ext cx="4197668" cy="3107412"/>
          </a:xfrm>
          <a:prstGeom prst="roundRect">
            <a:avLst>
              <a:gd name="adj" fmla="val 1093"/>
            </a:avLst>
          </a:prstGeom>
          <a:solidFill>
            <a:srgbClr val="EEE8DD"/>
          </a:solidFill>
          <a:ln/>
        </p:spPr>
      </p:sp>
      <p:sp>
        <p:nvSpPr>
          <p:cNvPr id="8" name="Text 5"/>
          <p:cNvSpPr/>
          <p:nvPr/>
        </p:nvSpPr>
        <p:spPr>
          <a:xfrm>
            <a:off x="5442704" y="4725948"/>
            <a:ext cx="3744992" cy="707469"/>
          </a:xfrm>
          <a:prstGeom prst="rect">
            <a:avLst/>
          </a:prstGeom>
          <a:noFill/>
          <a:ln/>
        </p:spPr>
        <p:txBody>
          <a:bodyPr wrap="squar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Technology-Enabled Adoption</a:t>
            </a:r>
            <a:endParaRPr lang="en-US" sz="2200" dirty="0"/>
          </a:p>
        </p:txBody>
      </p:sp>
      <p:sp>
        <p:nvSpPr>
          <p:cNvPr id="9" name="Text 6"/>
          <p:cNvSpPr/>
          <p:nvPr/>
        </p:nvSpPr>
        <p:spPr>
          <a:xfrm>
            <a:off x="5442704" y="5569148"/>
            <a:ext cx="3744992" cy="1449229"/>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Our digital platform offers transparent, fast adoption processes with real-time updates, making it accessible and trustworthy.</a:t>
            </a:r>
            <a:endParaRPr lang="en-US" sz="1750" dirty="0"/>
          </a:p>
        </p:txBody>
      </p:sp>
      <p:sp>
        <p:nvSpPr>
          <p:cNvPr id="10" name="Shape 7"/>
          <p:cNvSpPr/>
          <p:nvPr/>
        </p:nvSpPr>
        <p:spPr>
          <a:xfrm>
            <a:off x="9640372" y="4499610"/>
            <a:ext cx="4197668" cy="3107412"/>
          </a:xfrm>
          <a:prstGeom prst="roundRect">
            <a:avLst>
              <a:gd name="adj" fmla="val 1093"/>
            </a:avLst>
          </a:prstGeom>
          <a:solidFill>
            <a:srgbClr val="EEE8DD"/>
          </a:solidFill>
          <a:ln/>
        </p:spPr>
      </p:sp>
      <p:sp>
        <p:nvSpPr>
          <p:cNvPr id="11" name="Text 8"/>
          <p:cNvSpPr/>
          <p:nvPr/>
        </p:nvSpPr>
        <p:spPr>
          <a:xfrm>
            <a:off x="9866709" y="4725948"/>
            <a:ext cx="3744992" cy="707469"/>
          </a:xfrm>
          <a:prstGeom prst="rect">
            <a:avLst/>
          </a:prstGeom>
          <a:noFill/>
          <a:ln/>
        </p:spPr>
        <p:txBody>
          <a:bodyPr wrap="squar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Community-Driven Approach</a:t>
            </a:r>
            <a:endParaRPr lang="en-US" sz="2200" dirty="0"/>
          </a:p>
        </p:txBody>
      </p:sp>
      <p:sp>
        <p:nvSpPr>
          <p:cNvPr id="12" name="Text 9"/>
          <p:cNvSpPr/>
          <p:nvPr/>
        </p:nvSpPr>
        <p:spPr>
          <a:xfrm>
            <a:off x="9866709" y="5569148"/>
            <a:ext cx="3744992" cy="1449229"/>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We collaborate with local NGOs and volunteers to ensure pets receive proper care, and adopters have continued support.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94698"/>
            <a:ext cx="5962174"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Our Mission &amp; Vision</a:t>
            </a:r>
            <a:endParaRPr lang="en-US" sz="4450" dirty="0"/>
          </a:p>
        </p:txBody>
      </p:sp>
      <p:sp>
        <p:nvSpPr>
          <p:cNvPr id="3" name="Text 1"/>
          <p:cNvSpPr/>
          <p:nvPr/>
        </p:nvSpPr>
        <p:spPr>
          <a:xfrm>
            <a:off x="793790" y="26704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Mission</a:t>
            </a:r>
            <a:endParaRPr lang="en-US" sz="2200" dirty="0"/>
          </a:p>
        </p:txBody>
      </p:sp>
      <p:sp>
        <p:nvSpPr>
          <p:cNvPr id="4" name="Text 2"/>
          <p:cNvSpPr/>
          <p:nvPr/>
        </p:nvSpPr>
        <p:spPr>
          <a:xfrm>
            <a:off x="793790" y="3251597"/>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To find loving, responsible homes for every stray animal, improving welfare in hill regions.</a:t>
            </a:r>
            <a:endParaRPr lang="en-US" sz="1750" dirty="0"/>
          </a:p>
        </p:txBody>
      </p:sp>
      <p:sp>
        <p:nvSpPr>
          <p:cNvPr id="5" name="Text 3"/>
          <p:cNvSpPr/>
          <p:nvPr/>
        </p:nvSpPr>
        <p:spPr>
          <a:xfrm>
            <a:off x="5332928" y="26704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Vision</a:t>
            </a:r>
            <a:endParaRPr lang="en-US" sz="2200" dirty="0"/>
          </a:p>
        </p:txBody>
      </p:sp>
      <p:sp>
        <p:nvSpPr>
          <p:cNvPr id="6" name="Text 4"/>
          <p:cNvSpPr/>
          <p:nvPr/>
        </p:nvSpPr>
        <p:spPr>
          <a:xfrm>
            <a:off x="5332928" y="3251597"/>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Cleaner, safer urban and rural areas in Uttarakhand and beyond</a:t>
            </a:r>
            <a:endParaRPr lang="en-US" sz="1750" dirty="0"/>
          </a:p>
        </p:txBody>
      </p:sp>
      <p:sp>
        <p:nvSpPr>
          <p:cNvPr id="7" name="Text 5"/>
          <p:cNvSpPr/>
          <p:nvPr/>
        </p:nvSpPr>
        <p:spPr>
          <a:xfrm>
            <a:off x="5332928" y="4056698"/>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Responsible pet care becoming part of local culture</a:t>
            </a:r>
            <a:endParaRPr lang="en-US" sz="1750" dirty="0"/>
          </a:p>
        </p:txBody>
      </p:sp>
      <p:sp>
        <p:nvSpPr>
          <p:cNvPr id="8" name="Text 6"/>
          <p:cNvSpPr/>
          <p:nvPr/>
        </p:nvSpPr>
        <p:spPr>
          <a:xfrm>
            <a:off x="5332928" y="4861798"/>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Harmony between wildlife, locals, and tourists preserved</a:t>
            </a:r>
            <a:endParaRPr lang="en-US" sz="1750" dirty="0"/>
          </a:p>
        </p:txBody>
      </p:sp>
      <p:sp>
        <p:nvSpPr>
          <p:cNvPr id="9" name="Text 7"/>
          <p:cNvSpPr/>
          <p:nvPr/>
        </p:nvSpPr>
        <p:spPr>
          <a:xfrm>
            <a:off x="5332928" y="5666899"/>
            <a:ext cx="3978116"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Structured adoption reduces stray populations and community discomfort</a:t>
            </a:r>
            <a:endParaRPr lang="en-US" sz="1750" dirty="0"/>
          </a:p>
        </p:txBody>
      </p:sp>
      <p:sp>
        <p:nvSpPr>
          <p:cNvPr id="10" name="Text 8"/>
          <p:cNvSpPr/>
          <p:nvPr/>
        </p:nvSpPr>
        <p:spPr>
          <a:xfrm>
            <a:off x="9872067" y="26704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Core Values</a:t>
            </a:r>
            <a:endParaRPr lang="en-US" sz="2200" dirty="0"/>
          </a:p>
        </p:txBody>
      </p:sp>
      <p:sp>
        <p:nvSpPr>
          <p:cNvPr id="11" name="Text 9"/>
          <p:cNvSpPr/>
          <p:nvPr/>
        </p:nvSpPr>
        <p:spPr>
          <a:xfrm>
            <a:off x="9872067" y="3251597"/>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Compassion</a:t>
            </a:r>
            <a:endParaRPr lang="en-US" sz="1750" dirty="0"/>
          </a:p>
        </p:txBody>
      </p:sp>
      <p:sp>
        <p:nvSpPr>
          <p:cNvPr id="12" name="Text 10"/>
          <p:cNvSpPr/>
          <p:nvPr/>
        </p:nvSpPr>
        <p:spPr>
          <a:xfrm>
            <a:off x="9872067" y="3693795"/>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Responsibility</a:t>
            </a:r>
            <a:endParaRPr lang="en-US" sz="1750" dirty="0"/>
          </a:p>
        </p:txBody>
      </p:sp>
      <p:sp>
        <p:nvSpPr>
          <p:cNvPr id="13" name="Text 11"/>
          <p:cNvSpPr/>
          <p:nvPr/>
        </p:nvSpPr>
        <p:spPr>
          <a:xfrm>
            <a:off x="9872067" y="4135993"/>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Community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8765" y="471488"/>
            <a:ext cx="7946469" cy="1069181"/>
          </a:xfrm>
          <a:prstGeom prst="rect">
            <a:avLst/>
          </a:prstGeom>
          <a:noFill/>
          <a:ln/>
        </p:spPr>
        <p:txBody>
          <a:bodyPr wrap="square" lIns="0" tIns="0" rIns="0" bIns="0" rtlCol="0" anchor="t"/>
          <a:lstStyle/>
          <a:p>
            <a:pPr algn="l" indent="0" marL="0">
              <a:lnSpc>
                <a:spcPts val="4200"/>
              </a:lnSpc>
              <a:buNone/>
            </a:pPr>
            <a:r>
              <a:rPr lang="en-US" sz="3350" dirty="0">
                <a:solidFill>
                  <a:srgbClr val="484237"/>
                </a:solidFill>
                <a:latin typeface="Gelasio Semi Bold" pitchFamily="34" charset="0"/>
                <a:ea typeface="Gelasio Semi Bold" pitchFamily="34" charset="-122"/>
                <a:cs typeface="Gelasio Semi Bold" pitchFamily="34" charset="-120"/>
              </a:rPr>
              <a:t>The Hidden Potential: Backed by Research</a:t>
            </a:r>
            <a:endParaRPr lang="en-US" sz="3350" dirty="0"/>
          </a:p>
        </p:txBody>
      </p:sp>
      <p:sp>
        <p:nvSpPr>
          <p:cNvPr id="4" name="Shape 1"/>
          <p:cNvSpPr/>
          <p:nvPr/>
        </p:nvSpPr>
        <p:spPr>
          <a:xfrm>
            <a:off x="598765" y="1797248"/>
            <a:ext cx="384810" cy="384810"/>
          </a:xfrm>
          <a:prstGeom prst="roundRect">
            <a:avLst>
              <a:gd name="adj" fmla="val 6669"/>
            </a:avLst>
          </a:prstGeom>
          <a:solidFill>
            <a:srgbClr val="EEE8DD"/>
          </a:solidFill>
          <a:ln/>
        </p:spPr>
      </p:sp>
      <p:pic>
        <p:nvPicPr>
          <p:cNvPr id="5" name="Image 1" descr="preencoded.png">    </p:cNvPr>
          <p:cNvPicPr>
            <a:picLocks noChangeAspect="1"/>
          </p:cNvPicPr>
          <p:nvPr/>
        </p:nvPicPr>
        <p:blipFill>
          <a:blip r:embed="rId2"/>
          <a:stretch>
            <a:fillRect/>
          </a:stretch>
        </p:blipFill>
        <p:spPr>
          <a:xfrm>
            <a:off x="662880" y="1829276"/>
            <a:ext cx="256580" cy="320754"/>
          </a:xfrm>
          <a:prstGeom prst="rect">
            <a:avLst/>
          </a:prstGeom>
        </p:spPr>
      </p:pic>
      <p:sp>
        <p:nvSpPr>
          <p:cNvPr id="6" name="Text 2"/>
          <p:cNvSpPr/>
          <p:nvPr/>
        </p:nvSpPr>
        <p:spPr>
          <a:xfrm>
            <a:off x="1154549" y="1855946"/>
            <a:ext cx="2354223" cy="267295"/>
          </a:xfrm>
          <a:prstGeom prst="rect">
            <a:avLst/>
          </a:prstGeom>
          <a:noFill/>
          <a:ln/>
        </p:spPr>
        <p:txBody>
          <a:bodyPr wrap="none" lIns="0" tIns="0" rIns="0" bIns="0" rtlCol="0" anchor="t"/>
          <a:lstStyle/>
          <a:p>
            <a:pPr algn="l" indent="0" marL="0">
              <a:lnSpc>
                <a:spcPts val="2100"/>
              </a:lnSpc>
              <a:buNone/>
            </a:pPr>
            <a:r>
              <a:rPr lang="en-US" sz="1650" dirty="0">
                <a:solidFill>
                  <a:srgbClr val="746558"/>
                </a:solidFill>
                <a:latin typeface="Gelasio Semi Bold" pitchFamily="34" charset="0"/>
                <a:ea typeface="Gelasio Semi Bold" pitchFamily="34" charset="-122"/>
                <a:cs typeface="Gelasio Semi Bold" pitchFamily="34" charset="-120"/>
              </a:rPr>
              <a:t>Escalating Stray Crisis</a:t>
            </a:r>
            <a:endParaRPr lang="en-US" sz="1650" dirty="0"/>
          </a:p>
        </p:txBody>
      </p:sp>
      <p:sp>
        <p:nvSpPr>
          <p:cNvPr id="7" name="Text 3"/>
          <p:cNvSpPr/>
          <p:nvPr/>
        </p:nvSpPr>
        <p:spPr>
          <a:xfrm>
            <a:off x="1154549" y="2225873"/>
            <a:ext cx="7390686" cy="273725"/>
          </a:xfrm>
          <a:prstGeom prst="rect">
            <a:avLst/>
          </a:prstGeom>
          <a:noFill/>
          <a:ln/>
        </p:spPr>
        <p:txBody>
          <a:bodyPr wrap="none" lIns="0" tIns="0" rIns="0" bIns="0" rtlCol="0" anchor="t"/>
          <a:lstStyle/>
          <a:p>
            <a:pPr algn="l" indent="0" marL="0">
              <a:lnSpc>
                <a:spcPts val="2150"/>
              </a:lnSpc>
              <a:buNone/>
            </a:pPr>
            <a:r>
              <a:rPr lang="en-US" sz="1300" dirty="0">
                <a:solidFill>
                  <a:srgbClr val="746558"/>
                </a:solidFill>
                <a:latin typeface="Gelasio" pitchFamily="34" charset="0"/>
                <a:ea typeface="Gelasio" pitchFamily="34" charset="-122"/>
                <a:cs typeface="Gelasio" pitchFamily="34" charset="-120"/>
              </a:rPr>
              <a:t>India has over 62 million stray dogs and 9.1 </a:t>
            </a:r>
            <a:endParaRPr lang="en-US" sz="1300" dirty="0"/>
          </a:p>
        </p:txBody>
      </p:sp>
      <p:sp>
        <p:nvSpPr>
          <p:cNvPr id="8" name="Shape 4"/>
          <p:cNvSpPr/>
          <p:nvPr/>
        </p:nvSpPr>
        <p:spPr>
          <a:xfrm>
            <a:off x="598765" y="2692003"/>
            <a:ext cx="384810" cy="384810"/>
          </a:xfrm>
          <a:prstGeom prst="roundRect">
            <a:avLst>
              <a:gd name="adj" fmla="val 6669"/>
            </a:avLst>
          </a:prstGeom>
          <a:solidFill>
            <a:srgbClr val="EEE8DD"/>
          </a:solidFill>
          <a:ln/>
        </p:spPr>
      </p:sp>
      <p:pic>
        <p:nvPicPr>
          <p:cNvPr id="9" name="Image 2" descr="preencoded.png">    </p:cNvPr>
          <p:cNvPicPr>
            <a:picLocks noChangeAspect="1"/>
          </p:cNvPicPr>
          <p:nvPr/>
        </p:nvPicPr>
        <p:blipFill>
          <a:blip r:embed="rId3"/>
          <a:stretch>
            <a:fillRect/>
          </a:stretch>
        </p:blipFill>
        <p:spPr>
          <a:xfrm>
            <a:off x="662880" y="2724031"/>
            <a:ext cx="256580" cy="320754"/>
          </a:xfrm>
          <a:prstGeom prst="rect">
            <a:avLst/>
          </a:prstGeom>
        </p:spPr>
      </p:pic>
      <p:sp>
        <p:nvSpPr>
          <p:cNvPr id="10" name="Text 5"/>
          <p:cNvSpPr/>
          <p:nvPr/>
        </p:nvSpPr>
        <p:spPr>
          <a:xfrm>
            <a:off x="1154549" y="2747486"/>
            <a:ext cx="7390686" cy="273725"/>
          </a:xfrm>
          <a:prstGeom prst="rect">
            <a:avLst/>
          </a:prstGeom>
          <a:noFill/>
          <a:ln/>
        </p:spPr>
        <p:txBody>
          <a:bodyPr wrap="none" lIns="0" tIns="0" rIns="0" bIns="0" rtlCol="0" anchor="t"/>
          <a:lstStyle/>
          <a:p>
            <a:pPr algn="l" indent="0" marL="0">
              <a:lnSpc>
                <a:spcPts val="2150"/>
              </a:lnSpc>
              <a:buNone/>
            </a:pPr>
            <a:r>
              <a:rPr lang="en-US" sz="1300" dirty="0">
                <a:solidFill>
                  <a:srgbClr val="746558"/>
                </a:solidFill>
                <a:latin typeface="Gelasio" pitchFamily="34" charset="0"/>
                <a:ea typeface="Gelasio" pitchFamily="34" charset="-122"/>
                <a:cs typeface="Gelasio" pitchFamily="34" charset="-120"/>
              </a:rPr>
              <a:t>million street cats, with Uttarakhand’s rural communities severely affected.</a:t>
            </a:r>
            <a:endParaRPr lang="en-US" sz="1300" dirty="0"/>
          </a:p>
        </p:txBody>
      </p:sp>
      <p:sp>
        <p:nvSpPr>
          <p:cNvPr id="11" name="Shape 6"/>
          <p:cNvSpPr/>
          <p:nvPr/>
        </p:nvSpPr>
        <p:spPr>
          <a:xfrm>
            <a:off x="598765" y="3418880"/>
            <a:ext cx="384810" cy="384810"/>
          </a:xfrm>
          <a:prstGeom prst="roundRect">
            <a:avLst>
              <a:gd name="adj" fmla="val 6669"/>
            </a:avLst>
          </a:prstGeom>
          <a:solidFill>
            <a:srgbClr val="EEE8DD"/>
          </a:solidFill>
          <a:ln/>
        </p:spPr>
      </p:sp>
      <p:pic>
        <p:nvPicPr>
          <p:cNvPr id="12" name="Image 3" descr="preencoded.png">    </p:cNvPr>
          <p:cNvPicPr>
            <a:picLocks noChangeAspect="1"/>
          </p:cNvPicPr>
          <p:nvPr/>
        </p:nvPicPr>
        <p:blipFill>
          <a:blip r:embed="rId4"/>
          <a:stretch>
            <a:fillRect/>
          </a:stretch>
        </p:blipFill>
        <p:spPr>
          <a:xfrm>
            <a:off x="662880" y="3450908"/>
            <a:ext cx="256580" cy="320754"/>
          </a:xfrm>
          <a:prstGeom prst="rect">
            <a:avLst/>
          </a:prstGeom>
        </p:spPr>
      </p:pic>
      <p:sp>
        <p:nvSpPr>
          <p:cNvPr id="13" name="Text 7"/>
          <p:cNvSpPr/>
          <p:nvPr/>
        </p:nvSpPr>
        <p:spPr>
          <a:xfrm>
            <a:off x="1154549" y="3474363"/>
            <a:ext cx="7390686" cy="273725"/>
          </a:xfrm>
          <a:prstGeom prst="rect">
            <a:avLst/>
          </a:prstGeom>
          <a:noFill/>
          <a:ln/>
        </p:spPr>
        <p:txBody>
          <a:bodyPr wrap="none" lIns="0" tIns="0" rIns="0" bIns="0" rtlCol="0" anchor="t"/>
          <a:lstStyle/>
          <a:p>
            <a:pPr algn="l" indent="0" marL="0">
              <a:lnSpc>
                <a:spcPts val="2150"/>
              </a:lnSpc>
              <a:buNone/>
            </a:pPr>
            <a:r>
              <a:rPr lang="en-US" sz="1300" dirty="0">
                <a:solidFill>
                  <a:srgbClr val="746558"/>
                </a:solidFill>
                <a:latin typeface="Gelasio" pitchFamily="34" charset="0"/>
                <a:ea typeface="Gelasio" pitchFamily="34" charset="-122"/>
                <a:cs typeface="Gelasio" pitchFamily="34" charset="-120"/>
              </a:rPr>
              <a:t>million street cats, with Uttarakhand’s rural communities severely affected.</a:t>
            </a:r>
            <a:endParaRPr lang="en-US" sz="1300" dirty="0"/>
          </a:p>
        </p:txBody>
      </p:sp>
      <p:sp>
        <p:nvSpPr>
          <p:cNvPr id="14" name="Shape 8"/>
          <p:cNvSpPr/>
          <p:nvPr/>
        </p:nvSpPr>
        <p:spPr>
          <a:xfrm>
            <a:off x="598765" y="4145756"/>
            <a:ext cx="384810" cy="384810"/>
          </a:xfrm>
          <a:prstGeom prst="roundRect">
            <a:avLst>
              <a:gd name="adj" fmla="val 6669"/>
            </a:avLst>
          </a:prstGeom>
          <a:solidFill>
            <a:srgbClr val="EEE8DD"/>
          </a:solidFill>
          <a:ln/>
        </p:spPr>
      </p:sp>
      <p:pic>
        <p:nvPicPr>
          <p:cNvPr id="15" name="Image 4" descr="preencoded.png">    </p:cNvPr>
          <p:cNvPicPr>
            <a:picLocks noChangeAspect="1"/>
          </p:cNvPicPr>
          <p:nvPr/>
        </p:nvPicPr>
        <p:blipFill>
          <a:blip r:embed="rId5"/>
          <a:stretch>
            <a:fillRect/>
          </a:stretch>
        </p:blipFill>
        <p:spPr>
          <a:xfrm>
            <a:off x="662880" y="4177784"/>
            <a:ext cx="256580" cy="320754"/>
          </a:xfrm>
          <a:prstGeom prst="rect">
            <a:avLst/>
          </a:prstGeom>
        </p:spPr>
      </p:pic>
      <p:sp>
        <p:nvSpPr>
          <p:cNvPr id="16" name="Text 9"/>
          <p:cNvSpPr/>
          <p:nvPr/>
        </p:nvSpPr>
        <p:spPr>
          <a:xfrm>
            <a:off x="1154549" y="4204454"/>
            <a:ext cx="2718197" cy="267295"/>
          </a:xfrm>
          <a:prstGeom prst="rect">
            <a:avLst/>
          </a:prstGeom>
          <a:noFill/>
          <a:ln/>
        </p:spPr>
        <p:txBody>
          <a:bodyPr wrap="none" lIns="0" tIns="0" rIns="0" bIns="0" rtlCol="0" anchor="t"/>
          <a:lstStyle/>
          <a:p>
            <a:pPr algn="l" indent="0" marL="0">
              <a:lnSpc>
                <a:spcPts val="2100"/>
              </a:lnSpc>
              <a:buNone/>
            </a:pPr>
            <a:r>
              <a:rPr lang="en-US" sz="1650" dirty="0">
                <a:solidFill>
                  <a:srgbClr val="746558"/>
                </a:solidFill>
                <a:latin typeface="Gelasio Semi Bold" pitchFamily="34" charset="0"/>
                <a:ea typeface="Gelasio Semi Bold" pitchFamily="34" charset="-122"/>
                <a:cs typeface="Gelasio Semi Bold" pitchFamily="34" charset="-120"/>
              </a:rPr>
              <a:t>Challenges in Hill Terrain</a:t>
            </a:r>
            <a:endParaRPr lang="en-US" sz="1650" dirty="0"/>
          </a:p>
        </p:txBody>
      </p:sp>
      <p:sp>
        <p:nvSpPr>
          <p:cNvPr id="17" name="Text 10"/>
          <p:cNvSpPr/>
          <p:nvPr/>
        </p:nvSpPr>
        <p:spPr>
          <a:xfrm>
            <a:off x="1154549" y="4574381"/>
            <a:ext cx="7390686" cy="547449"/>
          </a:xfrm>
          <a:prstGeom prst="rect">
            <a:avLst/>
          </a:prstGeom>
          <a:noFill/>
          <a:ln/>
        </p:spPr>
        <p:txBody>
          <a:bodyPr wrap="square" lIns="0" tIns="0" rIns="0" bIns="0" rtlCol="0" anchor="t"/>
          <a:lstStyle/>
          <a:p>
            <a:pPr algn="l" indent="0" marL="0">
              <a:lnSpc>
                <a:spcPts val="2150"/>
              </a:lnSpc>
              <a:buNone/>
            </a:pPr>
            <a:r>
              <a:rPr lang="en-US" sz="1300" dirty="0">
                <a:solidFill>
                  <a:srgbClr val="746558"/>
                </a:solidFill>
                <a:latin typeface="Gelasio" pitchFamily="34" charset="0"/>
                <a:ea typeface="Gelasio" pitchFamily="34" charset="-122"/>
                <a:cs typeface="Gelasio" pitchFamily="34" charset="-120"/>
              </a:rPr>
              <a:t>Remote areas lack veterinary access and sterilization programs, accelerating stray growth and risk.</a:t>
            </a:r>
            <a:endParaRPr lang="en-US" sz="1300" dirty="0"/>
          </a:p>
        </p:txBody>
      </p:sp>
      <p:sp>
        <p:nvSpPr>
          <p:cNvPr id="18" name="Shape 11"/>
          <p:cNvSpPr/>
          <p:nvPr/>
        </p:nvSpPr>
        <p:spPr>
          <a:xfrm>
            <a:off x="598765" y="5463897"/>
            <a:ext cx="384810" cy="384810"/>
          </a:xfrm>
          <a:prstGeom prst="roundRect">
            <a:avLst>
              <a:gd name="adj" fmla="val 6669"/>
            </a:avLst>
          </a:prstGeom>
          <a:solidFill>
            <a:srgbClr val="EEE8DD"/>
          </a:solidFill>
          <a:ln/>
        </p:spPr>
      </p:sp>
      <p:pic>
        <p:nvPicPr>
          <p:cNvPr id="19" name="Image 5" descr="preencoded.png">    </p:cNvPr>
          <p:cNvPicPr>
            <a:picLocks noChangeAspect="1"/>
          </p:cNvPicPr>
          <p:nvPr/>
        </p:nvPicPr>
        <p:blipFill>
          <a:blip r:embed="rId6"/>
          <a:stretch>
            <a:fillRect/>
          </a:stretch>
        </p:blipFill>
        <p:spPr>
          <a:xfrm>
            <a:off x="662880" y="5495925"/>
            <a:ext cx="256580" cy="320754"/>
          </a:xfrm>
          <a:prstGeom prst="rect">
            <a:avLst/>
          </a:prstGeom>
        </p:spPr>
      </p:pic>
      <p:sp>
        <p:nvSpPr>
          <p:cNvPr id="20" name="Text 12"/>
          <p:cNvSpPr/>
          <p:nvPr/>
        </p:nvSpPr>
        <p:spPr>
          <a:xfrm>
            <a:off x="1154549" y="5522595"/>
            <a:ext cx="2138363" cy="267295"/>
          </a:xfrm>
          <a:prstGeom prst="rect">
            <a:avLst/>
          </a:prstGeom>
          <a:noFill/>
          <a:ln/>
        </p:spPr>
        <p:txBody>
          <a:bodyPr wrap="none" lIns="0" tIns="0" rIns="0" bIns="0" rtlCol="0" anchor="t"/>
          <a:lstStyle/>
          <a:p>
            <a:pPr algn="l" indent="0" marL="0">
              <a:lnSpc>
                <a:spcPts val="2100"/>
              </a:lnSpc>
              <a:buNone/>
            </a:pPr>
            <a:r>
              <a:rPr lang="en-US" sz="1650" dirty="0">
                <a:solidFill>
                  <a:srgbClr val="746558"/>
                </a:solidFill>
                <a:latin typeface="Gelasio Semi Bold" pitchFamily="34" charset="0"/>
                <a:ea typeface="Gelasio Semi Bold" pitchFamily="34" charset="-122"/>
                <a:cs typeface="Gelasio Semi Bold" pitchFamily="34" charset="-120"/>
              </a:rPr>
              <a:t>Public Health Risks</a:t>
            </a:r>
            <a:endParaRPr lang="en-US" sz="1650" dirty="0"/>
          </a:p>
        </p:txBody>
      </p:sp>
      <p:sp>
        <p:nvSpPr>
          <p:cNvPr id="21" name="Text 13"/>
          <p:cNvSpPr/>
          <p:nvPr/>
        </p:nvSpPr>
        <p:spPr>
          <a:xfrm>
            <a:off x="1154549" y="5892522"/>
            <a:ext cx="7390686" cy="547449"/>
          </a:xfrm>
          <a:prstGeom prst="rect">
            <a:avLst/>
          </a:prstGeom>
          <a:noFill/>
          <a:ln/>
        </p:spPr>
        <p:txBody>
          <a:bodyPr wrap="square" lIns="0" tIns="0" rIns="0" bIns="0" rtlCol="0" anchor="t"/>
          <a:lstStyle/>
          <a:p>
            <a:pPr algn="l" indent="0" marL="0">
              <a:lnSpc>
                <a:spcPts val="2150"/>
              </a:lnSpc>
              <a:buNone/>
            </a:pPr>
            <a:r>
              <a:rPr lang="en-US" sz="1300" dirty="0">
                <a:solidFill>
                  <a:srgbClr val="746558"/>
                </a:solidFill>
                <a:latin typeface="Gelasio" pitchFamily="34" charset="0"/>
                <a:ea typeface="Gelasio" pitchFamily="34" charset="-122"/>
                <a:cs typeface="Gelasio" pitchFamily="34" charset="-120"/>
              </a:rPr>
              <a:t>Unchecked strays contribute to rising dog bites and rabies deaths, a global concern concentrated in India.</a:t>
            </a:r>
            <a:endParaRPr lang="en-US" sz="1300" dirty="0"/>
          </a:p>
        </p:txBody>
      </p:sp>
      <p:sp>
        <p:nvSpPr>
          <p:cNvPr id="22" name="Shape 14"/>
          <p:cNvSpPr/>
          <p:nvPr/>
        </p:nvSpPr>
        <p:spPr>
          <a:xfrm>
            <a:off x="598765" y="6782038"/>
            <a:ext cx="384810" cy="384810"/>
          </a:xfrm>
          <a:prstGeom prst="roundRect">
            <a:avLst>
              <a:gd name="adj" fmla="val 6669"/>
            </a:avLst>
          </a:prstGeom>
          <a:solidFill>
            <a:srgbClr val="EEE8DD"/>
          </a:solidFill>
          <a:ln/>
        </p:spPr>
      </p:sp>
      <p:pic>
        <p:nvPicPr>
          <p:cNvPr id="23" name="Image 6" descr="preencoded.png">    </p:cNvPr>
          <p:cNvPicPr>
            <a:picLocks noChangeAspect="1"/>
          </p:cNvPicPr>
          <p:nvPr/>
        </p:nvPicPr>
        <p:blipFill>
          <a:blip r:embed="rId7"/>
          <a:stretch>
            <a:fillRect/>
          </a:stretch>
        </p:blipFill>
        <p:spPr>
          <a:xfrm>
            <a:off x="662880" y="6814066"/>
            <a:ext cx="256580" cy="320754"/>
          </a:xfrm>
          <a:prstGeom prst="rect">
            <a:avLst/>
          </a:prstGeom>
        </p:spPr>
      </p:pic>
      <p:sp>
        <p:nvSpPr>
          <p:cNvPr id="24" name="Text 15"/>
          <p:cNvSpPr/>
          <p:nvPr/>
        </p:nvSpPr>
        <p:spPr>
          <a:xfrm>
            <a:off x="1154549" y="6840736"/>
            <a:ext cx="3211354" cy="267295"/>
          </a:xfrm>
          <a:prstGeom prst="rect">
            <a:avLst/>
          </a:prstGeom>
          <a:noFill/>
          <a:ln/>
        </p:spPr>
        <p:txBody>
          <a:bodyPr wrap="none" lIns="0" tIns="0" rIns="0" bIns="0" rtlCol="0" anchor="t"/>
          <a:lstStyle/>
          <a:p>
            <a:pPr algn="l" indent="0" marL="0">
              <a:lnSpc>
                <a:spcPts val="2100"/>
              </a:lnSpc>
              <a:buNone/>
            </a:pPr>
            <a:r>
              <a:rPr lang="en-US" sz="1650" dirty="0">
                <a:solidFill>
                  <a:srgbClr val="746558"/>
                </a:solidFill>
                <a:latin typeface="Gelasio Semi Bold" pitchFamily="34" charset="0"/>
                <a:ea typeface="Gelasio Semi Bold" pitchFamily="34" charset="-122"/>
                <a:cs typeface="Gelasio Semi Bold" pitchFamily="34" charset="-120"/>
              </a:rPr>
              <a:t>Tourism &amp; Community Impact</a:t>
            </a:r>
            <a:endParaRPr lang="en-US" sz="1650" dirty="0"/>
          </a:p>
        </p:txBody>
      </p:sp>
      <p:sp>
        <p:nvSpPr>
          <p:cNvPr id="25" name="Text 16"/>
          <p:cNvSpPr/>
          <p:nvPr/>
        </p:nvSpPr>
        <p:spPr>
          <a:xfrm>
            <a:off x="1154549" y="7210663"/>
            <a:ext cx="7390686" cy="547449"/>
          </a:xfrm>
          <a:prstGeom prst="rect">
            <a:avLst/>
          </a:prstGeom>
          <a:noFill/>
          <a:ln/>
        </p:spPr>
        <p:txBody>
          <a:bodyPr wrap="square" lIns="0" tIns="0" rIns="0" bIns="0" rtlCol="0" anchor="t"/>
          <a:lstStyle/>
          <a:p>
            <a:pPr algn="l" indent="0" marL="0">
              <a:lnSpc>
                <a:spcPts val="2150"/>
              </a:lnSpc>
              <a:buNone/>
            </a:pPr>
            <a:r>
              <a:rPr lang="en-US" sz="1300" dirty="0">
                <a:solidFill>
                  <a:srgbClr val="746558"/>
                </a:solidFill>
                <a:latin typeface="Gelasio" pitchFamily="34" charset="0"/>
                <a:ea typeface="Gelasio" pitchFamily="34" charset="-122"/>
                <a:cs typeface="Gelasio" pitchFamily="34" charset="-120"/>
              </a:rPr>
              <a:t>Clean, safe hill towns with managed stray populations enhance eco-tourism and community wellbeing.</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12620"/>
          </a:xfrm>
          <a:prstGeom prst="rect">
            <a:avLst/>
          </a:prstGeom>
        </p:spPr>
      </p:pic>
      <p:pic>
        <p:nvPicPr>
          <p:cNvPr id="3" name="Image 1" descr="preencoded.png">    </p:cNvPr>
          <p:cNvPicPr>
            <a:picLocks noChangeAspect="1"/>
          </p:cNvPicPr>
          <p:nvPr/>
        </p:nvPicPr>
        <p:blipFill>
          <a:blip r:embed="rId2"/>
          <a:stretch>
            <a:fillRect/>
          </a:stretch>
        </p:blipFill>
        <p:spPr>
          <a:xfrm>
            <a:off x="535543" y="2505432"/>
            <a:ext cx="10912078" cy="6397228"/>
          </a:xfrm>
          <a:prstGeom prst="rect">
            <a:avLst/>
          </a:prstGeom>
        </p:spPr>
      </p:pic>
      <p:pic>
        <p:nvPicPr>
          <p:cNvPr id="4" name="Image 2" descr="preencoded.png">    </p:cNvPr>
          <p:cNvPicPr>
            <a:picLocks noChangeAspect="1"/>
          </p:cNvPicPr>
          <p:nvPr/>
        </p:nvPicPr>
        <p:blipFill>
          <a:blip r:embed="rId3"/>
          <a:stretch>
            <a:fillRect/>
          </a:stretch>
        </p:blipFill>
        <p:spPr>
          <a:xfrm>
            <a:off x="11836003" y="2480905"/>
            <a:ext cx="2258735" cy="2258735"/>
          </a:xfrm>
          <a:prstGeom prst="rect">
            <a:avLst/>
          </a:prstGeom>
        </p:spPr>
      </p:pic>
      <p:pic>
        <p:nvPicPr>
          <p:cNvPr id="5" name="Image 3" descr="preencoded.png">    </p:cNvPr>
          <p:cNvPicPr>
            <a:picLocks noChangeAspect="1"/>
          </p:cNvPicPr>
          <p:nvPr/>
        </p:nvPicPr>
        <p:blipFill>
          <a:blip r:embed="rId4"/>
          <a:stretch>
            <a:fillRect/>
          </a:stretch>
        </p:blipFill>
        <p:spPr>
          <a:xfrm>
            <a:off x="11836003" y="4862036"/>
            <a:ext cx="2258735" cy="22587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77441" y="375166"/>
            <a:ext cx="9474160" cy="1406962"/>
          </a:xfrm>
          <a:prstGeom prst="rect">
            <a:avLst/>
          </a:prstGeom>
        </p:spPr>
      </p:pic>
      <p:pic>
        <p:nvPicPr>
          <p:cNvPr id="3" name="Image 1" descr="preencoded.png">    </p:cNvPr>
          <p:cNvPicPr>
            <a:picLocks noChangeAspect="1"/>
          </p:cNvPicPr>
          <p:nvPr/>
        </p:nvPicPr>
        <p:blipFill>
          <a:blip r:embed="rId2"/>
          <a:stretch>
            <a:fillRect/>
          </a:stretch>
        </p:blipFill>
        <p:spPr>
          <a:xfrm>
            <a:off x="477441" y="1935599"/>
            <a:ext cx="10122218" cy="5380792"/>
          </a:xfrm>
          <a:prstGeom prst="rect">
            <a:avLst/>
          </a:prstGeom>
        </p:spPr>
      </p:pic>
      <p:sp>
        <p:nvSpPr>
          <p:cNvPr id="4" name="Text 0"/>
          <p:cNvSpPr/>
          <p:nvPr/>
        </p:nvSpPr>
        <p:spPr>
          <a:xfrm>
            <a:off x="477441" y="7469862"/>
            <a:ext cx="13675519" cy="436483"/>
          </a:xfrm>
          <a:prstGeom prst="rect">
            <a:avLst/>
          </a:prstGeom>
          <a:noFill/>
          <a:ln/>
        </p:spPr>
        <p:txBody>
          <a:bodyPr wrap="square" lIns="0" tIns="0" rIns="0" bIns="0" rtlCol="0" anchor="t"/>
          <a:lstStyle/>
          <a:p>
            <a:pPr algn="l" indent="0" marL="0">
              <a:lnSpc>
                <a:spcPts val="1700"/>
              </a:lnSpc>
              <a:buNone/>
            </a:pPr>
            <a:r>
              <a:rPr lang="en-US" sz="1050" b="1" dirty="0">
                <a:solidFill>
                  <a:srgbClr val="000000"/>
                </a:solidFill>
                <a:latin typeface="Gelasio" pitchFamily="34" charset="0"/>
                <a:ea typeface="Gelasio" pitchFamily="34" charset="-122"/>
                <a:cs typeface="Gelasio" pitchFamily="34" charset="-120"/>
              </a:rPr>
              <a:t>  A 7-year-old boy </a:t>
            </a:r>
            <a:pPr algn="l" indent="0" marL="0">
              <a:lnSpc>
                <a:spcPts val="1700"/>
              </a:lnSpc>
              <a:buNone/>
            </a:pPr>
            <a:r>
              <a:rPr lang="en-US" sz="1050" b="1" dirty="0">
                <a:solidFill>
                  <a:srgbClr val="910D0D"/>
                </a:solidFill>
                <a:latin typeface="Gelasio" pitchFamily="34" charset="0"/>
                <a:ea typeface="Gelasio" pitchFamily="34" charset="-122"/>
                <a:cs typeface="Gelasio" pitchFamily="34" charset="-120"/>
              </a:rPr>
              <a:t>died of rabies</a:t>
            </a:r>
            <a:pPr algn="l" indent="0" marL="0">
              <a:lnSpc>
                <a:spcPts val="1700"/>
              </a:lnSpc>
              <a:buNone/>
            </a:pPr>
            <a:r>
              <a:rPr lang="en-US" sz="1050" dirty="0">
                <a:solidFill>
                  <a:srgbClr val="746558"/>
                </a:solidFill>
                <a:latin typeface="Gelasio" pitchFamily="34" charset="0"/>
                <a:ea typeface="Gelasio" pitchFamily="34" charset="-122"/>
                <a:cs typeface="Gelasio" pitchFamily="34" charset="-120"/>
              </a:rPr>
              <a:t> in </a:t>
            </a:r>
            <a:pPr algn="l" indent="0" marL="0">
              <a:lnSpc>
                <a:spcPts val="1700"/>
              </a:lnSpc>
              <a:buNone/>
            </a:pPr>
            <a:r>
              <a:rPr lang="en-US" sz="1050" b="1" i="1" dirty="0">
                <a:solidFill>
                  <a:srgbClr val="000000"/>
                </a:solidFill>
                <a:latin typeface="Gelasio" pitchFamily="34" charset="0"/>
                <a:ea typeface="Gelasio" pitchFamily="34" charset="-122"/>
                <a:cs typeface="Gelasio" pitchFamily="34" charset="-120"/>
              </a:rPr>
              <a:t>Haldwani</a:t>
            </a:r>
            <a:pPr algn="l" indent="0" marL="0">
              <a:lnSpc>
                <a:spcPts val="1700"/>
              </a:lnSpc>
              <a:buNone/>
            </a:pPr>
            <a:r>
              <a:rPr lang="en-US" sz="1050" dirty="0">
                <a:solidFill>
                  <a:srgbClr val="746558"/>
                </a:solidFill>
                <a:latin typeface="Gelasio" pitchFamily="34" charset="0"/>
                <a:ea typeface="Gelasio" pitchFamily="34" charset="-122"/>
                <a:cs typeface="Gelasio" pitchFamily="34" charset="-120"/>
              </a:rPr>
              <a:t> after a </a:t>
            </a:r>
            <a:pPr algn="l" indent="0" marL="0">
              <a:lnSpc>
                <a:spcPts val="1700"/>
              </a:lnSpc>
              <a:buNone/>
            </a:pPr>
            <a:r>
              <a:rPr lang="en-US" sz="1050" b="1" dirty="0">
                <a:solidFill>
                  <a:srgbClr val="910D0D"/>
                </a:solidFill>
                <a:latin typeface="Gelasio" pitchFamily="34" charset="0"/>
                <a:ea typeface="Gelasio" pitchFamily="34" charset="-122"/>
                <a:cs typeface="Gelasio" pitchFamily="34" charset="-120"/>
              </a:rPr>
              <a:t>cat bite.</a:t>
            </a:r>
            <a:pPr algn="l" indent="0" marL="0">
              <a:lnSpc>
                <a:spcPts val="1700"/>
              </a:lnSpc>
              <a:buNone/>
            </a:pPr>
            <a:r>
              <a:rPr lang="en-US" sz="1050" b="1" dirty="0">
                <a:solidFill>
                  <a:srgbClr val="000000"/>
                </a:solidFill>
                <a:latin typeface="Gelasio" pitchFamily="34" charset="0"/>
                <a:ea typeface="Gelasio" pitchFamily="34" charset="-122"/>
                <a:cs typeface="Gelasio" pitchFamily="34" charset="-120"/>
              </a:rPr>
              <a:t> The family gave a tetanus shot but</a:t>
            </a:r>
            <a:pPr algn="l" indent="0" marL="0">
              <a:lnSpc>
                <a:spcPts val="1700"/>
              </a:lnSpc>
              <a:buNone/>
            </a:pPr>
            <a:r>
              <a:rPr lang="en-US" sz="1050" b="1" i="1" dirty="0">
                <a:solidFill>
                  <a:srgbClr val="910D0D"/>
                </a:solidFill>
                <a:latin typeface="Gelasio" pitchFamily="34" charset="0"/>
                <a:ea typeface="Gelasio" pitchFamily="34" charset="-122"/>
                <a:cs typeface="Gelasio" pitchFamily="34" charset="-120"/>
              </a:rPr>
              <a:t> </a:t>
            </a:r>
            <a:pPr algn="l" indent="0" marL="0">
              <a:lnSpc>
                <a:spcPts val="1700"/>
              </a:lnSpc>
              <a:buNone/>
            </a:pPr>
            <a:r>
              <a:rPr lang="en-US" sz="1050" b="1" u="sng" dirty="0">
                <a:solidFill>
                  <a:srgbClr val="910D0D"/>
                </a:solidFill>
                <a:latin typeface="Gelasio" pitchFamily="34" charset="0"/>
                <a:ea typeface="Gelasio" pitchFamily="34" charset="-122"/>
                <a:cs typeface="Gelasio" pitchFamily="34" charset="-120"/>
              </a:rPr>
              <a:t>skipped the anti-rabies injection</a:t>
            </a:r>
            <a:pPr algn="l" indent="0" marL="0">
              <a:lnSpc>
                <a:spcPts val="1700"/>
              </a:lnSpc>
              <a:buNone/>
            </a:pPr>
            <a:r>
              <a:rPr lang="en-US" sz="1050" b="1" i="1" u="sng" dirty="0">
                <a:solidFill>
                  <a:srgbClr val="910D0D"/>
                </a:solidFill>
                <a:latin typeface="Gelasio" pitchFamily="34" charset="0"/>
                <a:ea typeface="Gelasio" pitchFamily="34" charset="-122"/>
                <a:cs typeface="Gelasio" pitchFamily="34" charset="-120"/>
              </a:rPr>
              <a:t>.</a:t>
            </a:r>
            <a:pPr algn="l" indent="0" marL="0">
              <a:lnSpc>
                <a:spcPts val="1700"/>
              </a:lnSpc>
              <a:buNone/>
            </a:pPr>
            <a:r>
              <a:rPr lang="en-US" sz="1050" b="1" u="sng" dirty="0">
                <a:solidFill>
                  <a:srgbClr val="000000"/>
                </a:solidFill>
                <a:latin typeface="Gelasio" pitchFamily="34" charset="0"/>
                <a:ea typeface="Gelasio" pitchFamily="34" charset="-122"/>
                <a:cs typeface="Gelasio" pitchFamily="34" charset="-120"/>
              </a:rPr>
              <a:t> </a:t>
            </a:r>
            <a:pPr algn="l" indent="0" marL="0">
              <a:lnSpc>
                <a:spcPts val="1700"/>
              </a:lnSpc>
              <a:buNone/>
            </a:pPr>
            <a:r>
              <a:rPr lang="en-US" sz="1050" dirty="0">
                <a:solidFill>
                  <a:srgbClr val="746558"/>
                </a:solidFill>
                <a:latin typeface="Gelasio" pitchFamily="34" charset="0"/>
                <a:ea typeface="Gelasio" pitchFamily="34" charset="-122"/>
                <a:cs typeface="Gelasio" pitchFamily="34" charset="-120"/>
              </a:rPr>
              <a:t>He died during emergency treatment. Doctors stress that anti-rabies shots must be given within 24 hours of any </a:t>
            </a:r>
            <a:pPr algn="l" indent="0" marL="0">
              <a:lnSpc>
                <a:spcPts val="1700"/>
              </a:lnSpc>
              <a:buNone/>
            </a:pPr>
            <a:r>
              <a:rPr lang="en-US" sz="1050" b="1" dirty="0">
                <a:solidFill>
                  <a:srgbClr val="910D0D"/>
                </a:solidFill>
                <a:latin typeface="Gelasio" pitchFamily="34" charset="0"/>
                <a:ea typeface="Gelasio" pitchFamily="34" charset="-122"/>
                <a:cs typeface="Gelasio" pitchFamily="34" charset="-120"/>
              </a:rPr>
              <a:t>animal bite.</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4133" y="756880"/>
            <a:ext cx="7775734" cy="1221819"/>
          </a:xfrm>
          <a:prstGeom prst="rect">
            <a:avLst/>
          </a:prstGeom>
          <a:noFill/>
          <a:ln/>
        </p:spPr>
        <p:txBody>
          <a:bodyPr wrap="square" lIns="0" tIns="0" rIns="0" bIns="0" rtlCol="0" anchor="t"/>
          <a:lstStyle/>
          <a:p>
            <a:pPr algn="l" indent="0" marL="0">
              <a:lnSpc>
                <a:spcPts val="4800"/>
              </a:lnSpc>
              <a:buNone/>
            </a:pPr>
            <a:r>
              <a:rPr lang="en-US" sz="3800" dirty="0">
                <a:solidFill>
                  <a:srgbClr val="484237"/>
                </a:solidFill>
                <a:latin typeface="Gelasio Semi Bold" pitchFamily="34" charset="0"/>
                <a:ea typeface="Gelasio Semi Bold" pitchFamily="34" charset="-122"/>
                <a:cs typeface="Gelasio Semi Bold" pitchFamily="34" charset="-120"/>
              </a:rPr>
              <a:t>Why the Hills? Cultural &amp; Ecological Justification</a:t>
            </a:r>
            <a:endParaRPr lang="en-US" sz="3800" dirty="0"/>
          </a:p>
        </p:txBody>
      </p:sp>
      <p:sp>
        <p:nvSpPr>
          <p:cNvPr id="4" name="Text 1"/>
          <p:cNvSpPr/>
          <p:nvPr/>
        </p:nvSpPr>
        <p:spPr>
          <a:xfrm>
            <a:off x="684133" y="2271832"/>
            <a:ext cx="7775734" cy="938332"/>
          </a:xfrm>
          <a:prstGeom prst="rect">
            <a:avLst/>
          </a:prstGeom>
          <a:noFill/>
          <a:ln/>
        </p:spPr>
        <p:txBody>
          <a:bodyPr wrap="squar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Hill regions like Uttarakhand, Kashmir, and Himachal are pet-friendly by culture. Most households in these areas own at least one mountain dog or pet for companionship and safety. These pets are naturally adapted to the harsh climate and terrain of the hills.</a:t>
            </a:r>
            <a:endParaRPr lang="en-US" sz="1500" dirty="0"/>
          </a:p>
        </p:txBody>
      </p:sp>
      <p:sp>
        <p:nvSpPr>
          <p:cNvPr id="5" name="Text 2"/>
          <p:cNvSpPr/>
          <p:nvPr/>
        </p:nvSpPr>
        <p:spPr>
          <a:xfrm>
            <a:off x="684133" y="3430072"/>
            <a:ext cx="7775734" cy="938332"/>
          </a:xfrm>
          <a:prstGeom prst="rect">
            <a:avLst/>
          </a:prstGeom>
          <a:noFill/>
          <a:ln/>
        </p:spPr>
        <p:txBody>
          <a:bodyPr wrap="squar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Promoting the adoption of these native hill breeds ensures better identification and care of these unique animals. It helps preserve local species like the Bhotia Dog, Bakharwal, and others, supporting the local identity and encouraging inclusive, eco-conscious living.</a:t>
            </a:r>
            <a:endParaRPr lang="en-US" sz="1500" dirty="0"/>
          </a:p>
        </p:txBody>
      </p:sp>
      <p:pic>
        <p:nvPicPr>
          <p:cNvPr id="6" name="Image 1" descr="preencoded.png">    </p:cNvPr>
          <p:cNvPicPr>
            <a:picLocks noChangeAspect="1"/>
          </p:cNvPicPr>
          <p:nvPr/>
        </p:nvPicPr>
        <p:blipFill>
          <a:blip r:embed="rId2"/>
          <a:stretch>
            <a:fillRect/>
          </a:stretch>
        </p:blipFill>
        <p:spPr>
          <a:xfrm>
            <a:off x="684133" y="4588312"/>
            <a:ext cx="3765709" cy="2327315"/>
          </a:xfrm>
          <a:prstGeom prst="rect">
            <a:avLst/>
          </a:prstGeom>
        </p:spPr>
      </p:pic>
      <p:sp>
        <p:nvSpPr>
          <p:cNvPr id="7" name="Text 3"/>
          <p:cNvSpPr/>
          <p:nvPr/>
        </p:nvSpPr>
        <p:spPr>
          <a:xfrm>
            <a:off x="684133" y="7159942"/>
            <a:ext cx="3765709" cy="312777"/>
          </a:xfrm>
          <a:prstGeom prst="rect">
            <a:avLst/>
          </a:prstGeom>
          <a:noFill/>
          <a:ln/>
        </p:spPr>
        <p:txBody>
          <a:bodyPr wrap="non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Native Hill Breeds</a:t>
            </a:r>
            <a:endParaRPr lang="en-US" sz="1500" dirty="0"/>
          </a:p>
        </p:txBody>
      </p:sp>
      <p:pic>
        <p:nvPicPr>
          <p:cNvPr id="8" name="Image 2" descr="preencoded.png">    </p:cNvPr>
          <p:cNvPicPr>
            <a:picLocks noChangeAspect="1"/>
          </p:cNvPicPr>
          <p:nvPr/>
        </p:nvPicPr>
        <p:blipFill>
          <a:blip r:embed="rId3"/>
          <a:stretch>
            <a:fillRect/>
          </a:stretch>
        </p:blipFill>
        <p:spPr>
          <a:xfrm>
            <a:off x="4694158" y="4588312"/>
            <a:ext cx="3765709" cy="2327315"/>
          </a:xfrm>
          <a:prstGeom prst="rect">
            <a:avLst/>
          </a:prstGeom>
        </p:spPr>
      </p:pic>
      <p:sp>
        <p:nvSpPr>
          <p:cNvPr id="9" name="Text 4"/>
          <p:cNvSpPr/>
          <p:nvPr/>
        </p:nvSpPr>
        <p:spPr>
          <a:xfrm>
            <a:off x="4694158" y="7159942"/>
            <a:ext cx="3765709" cy="312777"/>
          </a:xfrm>
          <a:prstGeom prst="rect">
            <a:avLst/>
          </a:prstGeom>
          <a:noFill/>
          <a:ln/>
        </p:spPr>
        <p:txBody>
          <a:bodyPr wrap="non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Families with Hill Pets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5793" y="491728"/>
            <a:ext cx="8883015" cy="558760"/>
          </a:xfrm>
          <a:prstGeom prst="rect">
            <a:avLst/>
          </a:prstGeom>
          <a:noFill/>
          <a:ln/>
        </p:spPr>
        <p:txBody>
          <a:bodyPr wrap="none" lIns="0" tIns="0" rIns="0" bIns="0" rtlCol="0" anchor="t"/>
          <a:lstStyle/>
          <a:p>
            <a:pPr algn="l" indent="0" marL="0">
              <a:lnSpc>
                <a:spcPts val="4400"/>
              </a:lnSpc>
              <a:buNone/>
            </a:pPr>
            <a:r>
              <a:rPr lang="en-US" sz="3500" dirty="0">
                <a:solidFill>
                  <a:srgbClr val="484237"/>
                </a:solidFill>
                <a:latin typeface="Gelasio Semi Bold" pitchFamily="34" charset="0"/>
                <a:ea typeface="Gelasio Semi Bold" pitchFamily="34" charset="-122"/>
                <a:cs typeface="Gelasio Semi Bold" pitchFamily="34" charset="-120"/>
              </a:rPr>
              <a:t>Partner NGOs &amp; Our Support Ecosystem</a:t>
            </a:r>
            <a:endParaRPr lang="en-US" sz="3500" dirty="0"/>
          </a:p>
        </p:txBody>
      </p:sp>
      <p:pic>
        <p:nvPicPr>
          <p:cNvPr id="3" name="Image 0" descr="preencoded.png">    </p:cNvPr>
          <p:cNvPicPr>
            <a:picLocks noChangeAspect="1"/>
          </p:cNvPicPr>
          <p:nvPr/>
        </p:nvPicPr>
        <p:blipFill>
          <a:blip r:embed="rId1"/>
          <a:stretch>
            <a:fillRect/>
          </a:stretch>
        </p:blipFill>
        <p:spPr>
          <a:xfrm>
            <a:off x="625793" y="1519714"/>
            <a:ext cx="6471285" cy="4427696"/>
          </a:xfrm>
          <a:prstGeom prst="rect">
            <a:avLst/>
          </a:prstGeom>
        </p:spPr>
      </p:pic>
      <p:sp>
        <p:nvSpPr>
          <p:cNvPr id="4" name="Text 1"/>
          <p:cNvSpPr/>
          <p:nvPr/>
        </p:nvSpPr>
        <p:spPr>
          <a:xfrm>
            <a:off x="625793" y="6148507"/>
            <a:ext cx="6471285"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746558"/>
                </a:solidFill>
                <a:latin typeface="Gelasio" pitchFamily="34" charset="0"/>
                <a:ea typeface="Gelasio" pitchFamily="34" charset="-122"/>
                <a:cs typeface="Gelasio" pitchFamily="34" charset="-120"/>
              </a:rPr>
              <a:t>SAHARA - Rescue &amp; adoption in Haldwani</a:t>
            </a:r>
            <a:endParaRPr lang="en-US" sz="1400" dirty="0"/>
          </a:p>
        </p:txBody>
      </p:sp>
      <p:sp>
        <p:nvSpPr>
          <p:cNvPr id="5" name="Text 2"/>
          <p:cNvSpPr/>
          <p:nvPr/>
        </p:nvSpPr>
        <p:spPr>
          <a:xfrm>
            <a:off x="625793" y="6497122"/>
            <a:ext cx="6471285"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746558"/>
                </a:solidFill>
                <a:latin typeface="Gelasio" pitchFamily="34" charset="0"/>
                <a:ea typeface="Gelasio" pitchFamily="34" charset="-122"/>
                <a:cs typeface="Gelasio" pitchFamily="34" charset="-120"/>
              </a:rPr>
              <a:t>Howl: The Voice of Strays - Welfare and sterilization drives</a:t>
            </a:r>
            <a:endParaRPr lang="en-US" sz="1400" dirty="0"/>
          </a:p>
        </p:txBody>
      </p:sp>
      <p:sp>
        <p:nvSpPr>
          <p:cNvPr id="6" name="Text 3"/>
          <p:cNvSpPr/>
          <p:nvPr/>
        </p:nvSpPr>
        <p:spPr>
          <a:xfrm>
            <a:off x="625793" y="6845737"/>
            <a:ext cx="6471285"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746558"/>
                </a:solidFill>
                <a:latin typeface="Gelasio" pitchFamily="34" charset="0"/>
                <a:ea typeface="Gelasio" pitchFamily="34" charset="-122"/>
                <a:cs typeface="Gelasio" pitchFamily="34" charset="-120"/>
              </a:rPr>
              <a:t>Himalayan Rescuer Society - Shelter for Himalayan dogs</a:t>
            </a:r>
            <a:endParaRPr lang="en-US" sz="1400" dirty="0"/>
          </a:p>
        </p:txBody>
      </p:sp>
      <p:sp>
        <p:nvSpPr>
          <p:cNvPr id="7" name="Text 4"/>
          <p:cNvSpPr/>
          <p:nvPr/>
        </p:nvSpPr>
        <p:spPr>
          <a:xfrm>
            <a:off x="625793" y="7194352"/>
            <a:ext cx="6471285"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746558"/>
                </a:solidFill>
                <a:latin typeface="Gelasio" pitchFamily="34" charset="0"/>
                <a:ea typeface="Gelasio" pitchFamily="34" charset="-122"/>
                <a:cs typeface="Gelasio" pitchFamily="34" charset="-120"/>
              </a:rPr>
              <a:t>SUKOON - Rescue and sterilization camps</a:t>
            </a:r>
            <a:endParaRPr lang="en-US" sz="1400" dirty="0"/>
          </a:p>
        </p:txBody>
      </p:sp>
      <p:pic>
        <p:nvPicPr>
          <p:cNvPr id="8" name="Image 1" descr="preencoded.png">    </p:cNvPr>
          <p:cNvPicPr>
            <a:picLocks noChangeAspect="1"/>
          </p:cNvPicPr>
          <p:nvPr/>
        </p:nvPicPr>
        <p:blipFill>
          <a:blip r:embed="rId2"/>
          <a:stretch>
            <a:fillRect/>
          </a:stretch>
        </p:blipFill>
        <p:spPr>
          <a:xfrm>
            <a:off x="7540942" y="1519714"/>
            <a:ext cx="6471285" cy="4427696"/>
          </a:xfrm>
          <a:prstGeom prst="rect">
            <a:avLst/>
          </a:prstGeom>
        </p:spPr>
      </p:pic>
      <p:sp>
        <p:nvSpPr>
          <p:cNvPr id="9" name="Text 5"/>
          <p:cNvSpPr/>
          <p:nvPr/>
        </p:nvSpPr>
        <p:spPr>
          <a:xfrm>
            <a:off x="7540942" y="6148507"/>
            <a:ext cx="6471285"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746558"/>
                </a:solidFill>
                <a:latin typeface="Gelasio" pitchFamily="34" charset="0"/>
                <a:ea typeface="Gelasio" pitchFamily="34" charset="-122"/>
                <a:cs typeface="Gelasio" pitchFamily="34" charset="-120"/>
              </a:rPr>
              <a:t>Tech onboarding and training for NGOs</a:t>
            </a:r>
            <a:endParaRPr lang="en-US" sz="1400" dirty="0"/>
          </a:p>
        </p:txBody>
      </p:sp>
      <p:sp>
        <p:nvSpPr>
          <p:cNvPr id="10" name="Text 6"/>
          <p:cNvSpPr/>
          <p:nvPr/>
        </p:nvSpPr>
        <p:spPr>
          <a:xfrm>
            <a:off x="7540942" y="6497122"/>
            <a:ext cx="6471285"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746558"/>
                </a:solidFill>
                <a:latin typeface="Gelasio" pitchFamily="34" charset="0"/>
                <a:ea typeface="Gelasio" pitchFamily="34" charset="-122"/>
                <a:cs typeface="Gelasio" pitchFamily="34" charset="-120"/>
              </a:rPr>
              <a:t>Centralized dashboards to manage adoptions and volunteers</a:t>
            </a:r>
            <a:endParaRPr lang="en-US" sz="1400" dirty="0"/>
          </a:p>
        </p:txBody>
      </p:sp>
      <p:sp>
        <p:nvSpPr>
          <p:cNvPr id="11" name="Text 7"/>
          <p:cNvSpPr/>
          <p:nvPr/>
        </p:nvSpPr>
        <p:spPr>
          <a:xfrm>
            <a:off x="7540942" y="6845737"/>
            <a:ext cx="6471285"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746558"/>
                </a:solidFill>
                <a:latin typeface="Gelasio" pitchFamily="34" charset="0"/>
                <a:ea typeface="Gelasio" pitchFamily="34" charset="-122"/>
                <a:cs typeface="Gelasio" pitchFamily="34" charset="-120"/>
              </a:rPr>
              <a:t>Marketing kits and social media templates</a:t>
            </a:r>
            <a:endParaRPr lang="en-US" sz="1400" dirty="0"/>
          </a:p>
        </p:txBody>
      </p:sp>
      <p:sp>
        <p:nvSpPr>
          <p:cNvPr id="12" name="Text 8"/>
          <p:cNvSpPr/>
          <p:nvPr/>
        </p:nvSpPr>
        <p:spPr>
          <a:xfrm>
            <a:off x="7540942" y="7194352"/>
            <a:ext cx="6471285"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746558"/>
                </a:solidFill>
                <a:latin typeface="Gelasio" pitchFamily="34" charset="0"/>
                <a:ea typeface="Gelasio" pitchFamily="34" charset="-122"/>
                <a:cs typeface="Gelasio" pitchFamily="34" charset="-120"/>
              </a:rPr>
              <a:t>Geo-mapping for rescue coordination</a:t>
            </a:r>
            <a:endParaRPr lang="en-US" sz="1400" dirty="0"/>
          </a:p>
        </p:txBody>
      </p:sp>
      <p:sp>
        <p:nvSpPr>
          <p:cNvPr id="13" name="Text 9"/>
          <p:cNvSpPr/>
          <p:nvPr/>
        </p:nvSpPr>
        <p:spPr>
          <a:xfrm>
            <a:off x="7540942" y="7542967"/>
            <a:ext cx="6471285"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746558"/>
                </a:solidFill>
                <a:latin typeface="Gelasio" pitchFamily="34" charset="0"/>
                <a:ea typeface="Gelasio" pitchFamily="34" charset="-122"/>
                <a:cs typeface="Gelasio" pitchFamily="34" charset="-120"/>
              </a:rPr>
              <a:t>Data analytics for impact tracking</a:t>
            </a:r>
            <a:endParaRPr lang="en-US" sz="1400" dirty="0"/>
          </a:p>
        </p:txBody>
      </p:sp>
      <p:sp>
        <p:nvSpPr>
          <p:cNvPr id="14" name="Text 10"/>
          <p:cNvSpPr/>
          <p:nvPr/>
        </p:nvSpPr>
        <p:spPr>
          <a:xfrm>
            <a:off x="7540942" y="7891582"/>
            <a:ext cx="6471285"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746558"/>
                </a:solidFill>
                <a:latin typeface="Gelasio" pitchFamily="34" charset="0"/>
                <a:ea typeface="Gelasio" pitchFamily="34" charset="-122"/>
                <a:cs typeface="Gelasio" pitchFamily="34" charset="-120"/>
              </a:rPr>
              <a:t>Volunteer management tools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2025-05-02T10:50:22Z</dcterms:created>
  <dcterms:modified xsi:type="dcterms:W3CDTF">2025-05-02T10:50:22Z</dcterms:modified>
</cp:coreProperties>
</file>